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7" r:id="rId1"/>
  </p:sldMasterIdLst>
  <p:notesMasterIdLst>
    <p:notesMasterId r:id="rId27"/>
  </p:notesMasterIdLst>
  <p:sldIdLst>
    <p:sldId id="257" r:id="rId2"/>
    <p:sldId id="258" r:id="rId3"/>
    <p:sldId id="260" r:id="rId4"/>
    <p:sldId id="299" r:id="rId5"/>
    <p:sldId id="298" r:id="rId6"/>
    <p:sldId id="301" r:id="rId7"/>
    <p:sldId id="296" r:id="rId8"/>
    <p:sldId id="302" r:id="rId9"/>
    <p:sldId id="300" r:id="rId10"/>
    <p:sldId id="259" r:id="rId11"/>
    <p:sldId id="261" r:id="rId12"/>
    <p:sldId id="283" r:id="rId13"/>
    <p:sldId id="292" r:id="rId14"/>
    <p:sldId id="287" r:id="rId15"/>
    <p:sldId id="267" r:id="rId16"/>
    <p:sldId id="291" r:id="rId17"/>
    <p:sldId id="289" r:id="rId18"/>
    <p:sldId id="290" r:id="rId19"/>
    <p:sldId id="294" r:id="rId20"/>
    <p:sldId id="281" r:id="rId21"/>
    <p:sldId id="275" r:id="rId22"/>
    <p:sldId id="277" r:id="rId23"/>
    <p:sldId id="293" r:id="rId24"/>
    <p:sldId id="285"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66170" autoAdjust="0"/>
  </p:normalViewPr>
  <p:slideViewPr>
    <p:cSldViewPr>
      <p:cViewPr varScale="1">
        <p:scale>
          <a:sx n="53" d="100"/>
          <a:sy n="53" d="100"/>
        </p:scale>
        <p:origin x="-22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0AF89-E193-C143-B75C-C6A6CBCDA8E4}" type="datetimeFigureOut">
              <a:rPr lang="ru-RU" smtClean="0"/>
              <a:t>28.11.14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782AF-9185-2445-8BEC-8F987940D126}" type="slidenum">
              <a:rPr lang="ru-RU" smtClean="0"/>
              <a:t>‹#›</a:t>
            </a:fld>
            <a:endParaRPr lang="ru-RU"/>
          </a:p>
        </p:txBody>
      </p:sp>
    </p:spTree>
    <p:extLst>
      <p:ext uri="{BB962C8B-B14F-4D97-AF65-F5344CB8AC3E}">
        <p14:creationId xmlns:p14="http://schemas.microsoft.com/office/powerpoint/2010/main" val="3007480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Каждая авиакомпания, организующая свою работу по обеспечению безопасности полетов на основе СУБП, стакивается с задачей по управлению эксплуатационными рисками. Эффективность решения  этой задачи создает необходимые условия для  успешного функционирования СУБП.</a:t>
            </a: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a:t>
            </a:fld>
            <a:endParaRPr lang="ru-RU"/>
          </a:p>
        </p:txBody>
      </p:sp>
    </p:spTree>
    <p:extLst>
      <p:ext uri="{BB962C8B-B14F-4D97-AF65-F5344CB8AC3E}">
        <p14:creationId xmlns:p14="http://schemas.microsoft.com/office/powerpoint/2010/main" val="260680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этом</a:t>
            </a:r>
            <a:r>
              <a:rPr lang="ru-RU" sz="1200" kern="1200" baseline="0" dirty="0" smtClean="0">
                <a:solidFill>
                  <a:schemeClr val="tx1"/>
                </a:solidFill>
                <a:effectLst/>
                <a:latin typeface="+mn-lt"/>
                <a:ea typeface="+mn-ea"/>
                <a:cs typeface="+mn-cs"/>
              </a:rPr>
              <a:t> слайде</a:t>
            </a:r>
            <a:r>
              <a:rPr lang="ru-RU" sz="1200" kern="1200" dirty="0" smtClean="0">
                <a:solidFill>
                  <a:schemeClr val="tx1"/>
                </a:solidFill>
                <a:effectLst/>
                <a:latin typeface="+mn-lt"/>
                <a:ea typeface="+mn-ea"/>
                <a:cs typeface="+mn-cs"/>
              </a:rPr>
              <a:t> представлена та же самая концепция</a:t>
            </a:r>
            <a:r>
              <a:rPr lang="ru-RU" sz="1200" kern="1200" baseline="0" dirty="0" smtClean="0">
                <a:solidFill>
                  <a:schemeClr val="tx1"/>
                </a:solidFill>
                <a:effectLst/>
                <a:latin typeface="+mn-lt"/>
                <a:ea typeface="+mn-ea"/>
                <a:cs typeface="+mn-cs"/>
              </a:rPr>
              <a:t> оценки рисков</a:t>
            </a:r>
            <a:r>
              <a:rPr lang="ru-RU" sz="1200" kern="1200" dirty="0" smtClean="0">
                <a:solidFill>
                  <a:schemeClr val="tx1"/>
                </a:solidFill>
                <a:effectLst/>
                <a:latin typeface="+mn-lt"/>
                <a:ea typeface="+mn-ea"/>
                <a:cs typeface="+mn-cs"/>
              </a:rPr>
              <a:t> более детально, но с еще одним входом – оценкой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безопасности (синяя линия в левом нижнем углу).</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Оценка безопасности должна быть инициирована тогда, когда планируется эксплуатационное изменение, с целью оценить связанный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 ним риск безопасности полетов (например, освоение нового района авиационных работ или нового вида авиационных работ). Первым шагом является Анализ опасностей, который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заключается в составлении списка всех потенциальных опасностей, связанных с этим изменением. Основываясь на выявленных опасностях, разрабатываются связанные с ними наиболее критичные сценарии, которые также могут быть оценены с применением метода ОРПБ. </a:t>
            </a:r>
            <a:endParaRPr lang="ru-R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13</a:t>
            </a:fld>
            <a:endParaRPr lang="ru-RU"/>
          </a:p>
        </p:txBody>
      </p:sp>
    </p:spTree>
    <p:extLst>
      <p:ext uri="{BB962C8B-B14F-4D97-AF65-F5344CB8AC3E}">
        <p14:creationId xmlns:p14="http://schemas.microsoft.com/office/powerpoint/2010/main" val="377180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этом слайде показаны</a:t>
            </a:r>
            <a:r>
              <a:rPr lang="ru-RU" baseline="0" dirty="0" smtClean="0"/>
              <a:t> возможные источники информации об опасных факторах для безопасности полетов.  </a:t>
            </a:r>
            <a:r>
              <a:rPr lang="ru-RU" dirty="0" smtClean="0"/>
              <a:t>Эффективность их </a:t>
            </a:r>
            <a:r>
              <a:rPr lang="ru-RU" baseline="0" dirty="0" smtClean="0"/>
              <a:t> </a:t>
            </a:r>
            <a:r>
              <a:rPr lang="ru-RU" dirty="0" smtClean="0"/>
              <a:t> выявления</a:t>
            </a:r>
            <a:r>
              <a:rPr lang="ru-RU" baseline="0" dirty="0" smtClean="0"/>
              <a:t>  определяется качеством анализа поступающей информации. Для такой деятельности лучше всего иметь аналитиков по безопасности полетов в штате производственных служб, таких как ЛС и ИАС.</a:t>
            </a:r>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389239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Риски всех выявленных Проблемных вопросов безопасности оцениваются с использованием техники ОРПБ (Оценка риска проблемных вопросов безопасности). Концептуальная основа данной оценки рисков состоит в следующем: при расчете риска учитывается влияние </a:t>
            </a:r>
            <a:r>
              <a:rPr lang="ru-RU" sz="1200" i="1" kern="1200" dirty="0" smtClean="0">
                <a:solidFill>
                  <a:schemeClr val="tx1"/>
                </a:solidFill>
                <a:effectLst/>
                <a:latin typeface="+mn-lt"/>
                <a:ea typeface="+mn-ea"/>
                <a:cs typeface="+mn-cs"/>
              </a:rPr>
              <a:t>четырех </a:t>
            </a:r>
            <a:r>
              <a:rPr lang="ru-RU" sz="1200" kern="1200" dirty="0" smtClean="0">
                <a:solidFill>
                  <a:schemeClr val="tx1"/>
                </a:solidFill>
                <a:effectLst/>
                <a:latin typeface="+mn-lt"/>
                <a:ea typeface="+mn-ea"/>
                <a:cs typeface="+mn-cs"/>
              </a:rPr>
              <a:t>факторов (предотвращение, уклонение, восстановление и минимизация потерь), в отличие </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формулы </a:t>
            </a:r>
            <a:r>
              <a:rPr lang="ru-RU" sz="1200" i="1" kern="1200" dirty="0" smtClean="0">
                <a:solidFill>
                  <a:schemeClr val="tx1"/>
                </a:solidFill>
                <a:effectLst/>
                <a:latin typeface="+mn-lt"/>
                <a:ea typeface="+mn-ea"/>
                <a:cs typeface="+mn-cs"/>
              </a:rPr>
              <a:t>тяжесть х вероятность</a:t>
            </a:r>
            <a:r>
              <a:rPr lang="ru-RU" sz="1200" kern="1200" dirty="0" smtClean="0">
                <a:solidFill>
                  <a:schemeClr val="tx1"/>
                </a:solidFill>
                <a:effectLst/>
                <a:latin typeface="+mn-lt"/>
                <a:ea typeface="+mn-ea"/>
                <a:cs typeface="+mn-cs"/>
              </a:rPr>
              <a:t>. Данная  структура оценки включает в себя средства контроля рисков (барьеры). Результатом ОРПБ является числовое значение для каждого Проблемного вопроса безопасности. </a:t>
            </a:r>
          </a:p>
          <a:p>
            <a:r>
              <a:rPr lang="ru-RU" sz="1200" kern="1200" dirty="0" smtClean="0">
                <a:solidFill>
                  <a:schemeClr val="tx1"/>
                </a:solidFill>
                <a:effectLst/>
                <a:latin typeface="+mn-lt"/>
                <a:ea typeface="+mn-ea"/>
                <a:cs typeface="+mn-cs"/>
              </a:rPr>
              <a:t>Снижение субъективизма</a:t>
            </a:r>
            <a:r>
              <a:rPr lang="ru-RU" sz="1200" kern="1200" baseline="0" dirty="0" smtClean="0">
                <a:solidFill>
                  <a:schemeClr val="tx1"/>
                </a:solidFill>
                <a:effectLst/>
                <a:latin typeface="+mn-lt"/>
                <a:ea typeface="+mn-ea"/>
                <a:cs typeface="+mn-cs"/>
              </a:rPr>
              <a:t> при</a:t>
            </a:r>
            <a:r>
              <a:rPr lang="ru-RU" sz="1200" kern="1200" dirty="0" smtClean="0">
                <a:solidFill>
                  <a:schemeClr val="tx1"/>
                </a:solidFill>
                <a:effectLst/>
                <a:latin typeface="+mn-lt"/>
                <a:ea typeface="+mn-ea"/>
                <a:cs typeface="+mn-cs"/>
              </a:rPr>
              <a:t> оценки рисков – преимущество методологии ARMS по сравнению с методикой, предлагаемой</a:t>
            </a:r>
            <a:r>
              <a:rPr lang="ru-RU" sz="1200" kern="1200" baseline="0" dirty="0" smtClean="0">
                <a:solidFill>
                  <a:schemeClr val="tx1"/>
                </a:solidFill>
                <a:effectLst/>
                <a:latin typeface="+mn-lt"/>
                <a:ea typeface="+mn-ea"/>
                <a:cs typeface="+mn-cs"/>
              </a:rPr>
              <a:t> ИКАО</a:t>
            </a:r>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15</a:t>
            </a:fld>
            <a:endParaRPr lang="ru-RU"/>
          </a:p>
        </p:txBody>
      </p:sp>
    </p:spTree>
    <p:extLst>
      <p:ext uri="{BB962C8B-B14F-4D97-AF65-F5344CB8AC3E}">
        <p14:creationId xmlns:p14="http://schemas.microsoft.com/office/powerpoint/2010/main" val="22250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Первым этапом ОРПБ является построение модели системы управления риском АП, ассоциируемым с рассматриваемым проблемным вопросом безопасности. Анализ этой модели снимает неопределённость в отношении рассматриваемой системы, определяя существующие средства</a:t>
            </a:r>
            <a:r>
              <a:rPr lang="ru-RU" sz="1200" kern="1200" baseline="0" dirty="0" smtClean="0">
                <a:solidFill>
                  <a:schemeClr val="tx1"/>
                </a:solidFill>
                <a:effectLst/>
                <a:latin typeface="+mn-lt"/>
                <a:ea typeface="+mn-ea"/>
                <a:cs typeface="+mn-cs"/>
              </a:rPr>
              <a:t> контроля риска и возможные дополнительные средства контроля риска, если оценка риска покажет необходимость их внедрения.</a:t>
            </a:r>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16</a:t>
            </a:fld>
            <a:endParaRPr lang="ru-RU"/>
          </a:p>
        </p:txBody>
      </p:sp>
    </p:spTree>
    <p:extLst>
      <p:ext uri="{BB962C8B-B14F-4D97-AF65-F5344CB8AC3E}">
        <p14:creationId xmlns:p14="http://schemas.microsoft.com/office/powerpoint/2010/main" val="98285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Группа ARMS разработала </a:t>
            </a:r>
            <a:r>
              <a:rPr lang="ru-RU" sz="1200" kern="1200" dirty="0" err="1" smtClean="0">
                <a:solidFill>
                  <a:schemeClr val="tx1"/>
                </a:solidFill>
                <a:effectLst/>
                <a:latin typeface="+mn-lt"/>
                <a:ea typeface="+mn-ea"/>
                <a:cs typeface="+mn-cs"/>
              </a:rPr>
              <a:t>Excel</a:t>
            </a:r>
            <a:r>
              <a:rPr lang="ru-RU" sz="1200" kern="1200" dirty="0" smtClean="0">
                <a:solidFill>
                  <a:schemeClr val="tx1"/>
                </a:solidFill>
                <a:effectLst/>
                <a:latin typeface="+mn-lt"/>
                <a:ea typeface="+mn-ea"/>
                <a:cs typeface="+mn-cs"/>
              </a:rPr>
              <a:t>-приложение, позволяющее</a:t>
            </a:r>
            <a:r>
              <a:rPr lang="ru-RU" sz="1200" kern="1200" baseline="0" dirty="0" smtClean="0">
                <a:solidFill>
                  <a:schemeClr val="tx1"/>
                </a:solidFill>
                <a:effectLst/>
                <a:latin typeface="+mn-lt"/>
                <a:ea typeface="+mn-ea"/>
                <a:cs typeface="+mn-cs"/>
              </a:rPr>
              <a:t> осуществлять </a:t>
            </a:r>
            <a:r>
              <a:rPr lang="ru-RU" sz="1200" kern="1200" dirty="0" smtClean="0">
                <a:solidFill>
                  <a:schemeClr val="tx1"/>
                </a:solidFill>
                <a:effectLst/>
                <a:latin typeface="+mn-lt"/>
                <a:ea typeface="+mn-ea"/>
                <a:cs typeface="+mn-cs"/>
              </a:rPr>
              <a:t>метод ОРПБ на практике. Этот инструмент проникает в процесс ОРПБ шаг за шагом: сначала дается определение Проблемного вопроса безопасности, затем описывается инициирующее его событие, все барьеры и последствие, относящееся к авиационному происшествию. В конце процесса выполняется количественная оценка первых трех факторов, а также оценивается тяжесть потенциального последствия.</a:t>
            </a:r>
          </a:p>
          <a:p>
            <a:r>
              <a:rPr lang="ru-RU" sz="1200" kern="1200" dirty="0" smtClean="0">
                <a:solidFill>
                  <a:schemeClr val="tx1"/>
                </a:solidFill>
                <a:effectLst/>
                <a:latin typeface="+mn-lt"/>
                <a:ea typeface="+mn-ea"/>
                <a:cs typeface="+mn-cs"/>
              </a:rPr>
              <a:t> </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17</a:t>
            </a:fld>
            <a:endParaRPr lang="ru-RU"/>
          </a:p>
        </p:txBody>
      </p:sp>
    </p:spTree>
    <p:extLst>
      <p:ext uri="{BB962C8B-B14F-4D97-AF65-F5344CB8AC3E}">
        <p14:creationId xmlns:p14="http://schemas.microsoft.com/office/powerpoint/2010/main" val="137962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0" dirty="0" smtClean="0">
                <a:solidFill>
                  <a:schemeClr val="tx1"/>
                </a:solidFill>
                <a:latin typeface="+mn-lt"/>
                <a:ea typeface="Arial Unicode MS"/>
                <a:cs typeface="Times New Roman"/>
              </a:rPr>
              <a:t>Напомню, </a:t>
            </a:r>
            <a:r>
              <a:rPr lang="ru-RU" sz="1200" kern="1200" baseline="0" dirty="0" smtClean="0">
                <a:solidFill>
                  <a:schemeClr val="tx1"/>
                </a:solidFill>
                <a:effectLst/>
                <a:latin typeface="+mn-lt"/>
                <a:ea typeface="+mn-ea"/>
                <a:cs typeface="+mn-cs"/>
              </a:rPr>
              <a:t>что п</a:t>
            </a:r>
            <a:r>
              <a:rPr lang="ru-RU" sz="1200" kern="1200" dirty="0" smtClean="0">
                <a:solidFill>
                  <a:schemeClr val="tx1"/>
                </a:solidFill>
                <a:effectLst/>
                <a:latin typeface="+mn-lt"/>
                <a:ea typeface="+mn-ea"/>
                <a:cs typeface="+mn-cs"/>
              </a:rPr>
              <a:t>роцесс УРБП включает в себя процессы оценки рисков – управляющие процессы, устанавливающие параметры регулирования,  и процессы регулирования рисков.  Регулирование</a:t>
            </a:r>
            <a:r>
              <a:rPr lang="ru-RU" sz="1200" kern="1200" baseline="0" dirty="0" smtClean="0">
                <a:solidFill>
                  <a:schemeClr val="tx1"/>
                </a:solidFill>
                <a:effectLst/>
                <a:latin typeface="+mn-lt"/>
                <a:ea typeface="+mn-ea"/>
                <a:cs typeface="+mn-cs"/>
              </a:rPr>
              <a:t> может быть выполнено в процессе полного регулирования рисков и в процессе неполного регулирования рисков.</a:t>
            </a:r>
            <a:endParaRPr lang="ru-RU" sz="1200" kern="0" dirty="0" smtClean="0">
              <a:solidFill>
                <a:schemeClr val="tx1"/>
              </a:solidFill>
              <a:latin typeface="+mn-lt"/>
              <a:ea typeface="Arial Unicode MS"/>
              <a:cs typeface="Times New Roman"/>
            </a:endParaRP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19</a:t>
            </a:fld>
            <a:endParaRPr lang="ru-RU"/>
          </a:p>
        </p:txBody>
      </p:sp>
    </p:spTree>
    <p:extLst>
      <p:ext uri="{BB962C8B-B14F-4D97-AF65-F5344CB8AC3E}">
        <p14:creationId xmlns:p14="http://schemas.microsoft.com/office/powerpoint/2010/main" val="302283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endParaRPr lang="ru-RU" sz="1200" kern="0" dirty="0" smtClean="0">
              <a:solidFill>
                <a:schemeClr val="tx1"/>
              </a:solidFill>
              <a:latin typeface="+mn-lt"/>
              <a:ea typeface="Arial Unicode MS"/>
              <a:cs typeface="Times New Roman"/>
            </a:endParaRPr>
          </a:p>
          <a:p>
            <a:pPr marL="0" marR="0" indent="0" algn="l" defTabSz="457200" rtl="0" eaLnBrk="1" fontAlgn="auto" latinLnBrk="0" hangingPunct="1">
              <a:lnSpc>
                <a:spcPct val="100000"/>
              </a:lnSpc>
              <a:spcBef>
                <a:spcPct val="0"/>
              </a:spcBef>
              <a:spcAft>
                <a:spcPts val="0"/>
              </a:spcAft>
              <a:buClrTx/>
              <a:buSzTx/>
              <a:buFontTx/>
              <a:buNone/>
              <a:tabLst/>
              <a:defRPr/>
            </a:pPr>
            <a:r>
              <a:rPr lang="ru-RU" sz="1200" kern="0" dirty="0" smtClean="0">
                <a:solidFill>
                  <a:schemeClr val="tx1"/>
                </a:solidFill>
                <a:latin typeface="+mn-lt"/>
                <a:ea typeface="Arial Unicode MS"/>
                <a:cs typeface="Times New Roman"/>
              </a:rPr>
              <a:t>Рассмотрим процесс полного регулирования рисков.</a:t>
            </a:r>
          </a:p>
          <a:p>
            <a:pPr marL="0" marR="0" indent="0" algn="l" defTabSz="457200" rtl="0" eaLnBrk="1" fontAlgn="auto" latinLnBrk="0" hangingPunct="1">
              <a:lnSpc>
                <a:spcPct val="100000"/>
              </a:lnSpc>
              <a:spcBef>
                <a:spcPct val="0"/>
              </a:spcBef>
              <a:spcAft>
                <a:spcPts val="0"/>
              </a:spcAft>
              <a:buClrTx/>
              <a:buSzTx/>
              <a:buFontTx/>
              <a:buNone/>
              <a:tabLst/>
              <a:defRPr/>
            </a:pPr>
            <a:endParaRPr lang="ru-RU" sz="1200" kern="0" dirty="0" smtClean="0">
              <a:solidFill>
                <a:schemeClr val="tx1"/>
              </a:solidFill>
              <a:latin typeface="+mn-lt"/>
              <a:ea typeface="Arial Unicode MS"/>
              <a:cs typeface="Times New Roman"/>
            </a:endParaRPr>
          </a:p>
          <a:p>
            <a:pPr marL="0" marR="0" indent="0" algn="l" defTabSz="457200" rtl="0" eaLnBrk="1" fontAlgn="auto" latinLnBrk="0" hangingPunct="1">
              <a:lnSpc>
                <a:spcPct val="100000"/>
              </a:lnSpc>
              <a:spcBef>
                <a:spcPct val="0"/>
              </a:spcBef>
              <a:spcAft>
                <a:spcPts val="0"/>
              </a:spcAft>
              <a:buClrTx/>
              <a:buSzTx/>
              <a:buFontTx/>
              <a:buNone/>
              <a:tabLst/>
              <a:defRPr/>
            </a:pPr>
            <a:r>
              <a:rPr lang="ru-RU" sz="1200" kern="0" dirty="0" smtClean="0">
                <a:solidFill>
                  <a:schemeClr val="tx1"/>
                </a:solidFill>
                <a:latin typeface="+mn-lt"/>
                <a:ea typeface="Arial Unicode MS"/>
                <a:cs typeface="Times New Roman"/>
              </a:rPr>
              <a:t>В упрощенном виде этот процесс может быть представлен в виде таблицы. В верхней строке таблицы отображено множество опасных факторов О1…О</a:t>
            </a:r>
            <a:r>
              <a:rPr lang="en-US" sz="1200" kern="0" dirty="0" smtClean="0">
                <a:solidFill>
                  <a:schemeClr val="tx1"/>
                </a:solidFill>
                <a:latin typeface="+mn-lt"/>
                <a:ea typeface="Arial Unicode MS"/>
                <a:cs typeface="Times New Roman"/>
              </a:rPr>
              <a:t>m</a:t>
            </a:r>
            <a:r>
              <a:rPr lang="ru-RU" sz="1200" kern="0" dirty="0" smtClean="0">
                <a:solidFill>
                  <a:schemeClr val="tx1"/>
                </a:solidFill>
                <a:latin typeface="+mn-lt"/>
                <a:ea typeface="Arial Unicode MS"/>
                <a:cs typeface="Times New Roman"/>
              </a:rPr>
              <a:t>, воздействующих на состояние безопасности производственного процесса;  в левом столбце отображено множество средств контроля рисков СК1…СК</a:t>
            </a:r>
            <a:r>
              <a:rPr lang="en-US" sz="1200" kern="0" dirty="0" smtClean="0">
                <a:solidFill>
                  <a:schemeClr val="tx1"/>
                </a:solidFill>
                <a:latin typeface="+mn-lt"/>
                <a:ea typeface="Arial Unicode MS"/>
                <a:cs typeface="Times New Roman"/>
              </a:rPr>
              <a:t>n </a:t>
            </a:r>
            <a:r>
              <a:rPr lang="ru-RU" sz="1200" kern="0" dirty="0" smtClean="0">
                <a:solidFill>
                  <a:schemeClr val="tx1"/>
                </a:solidFill>
                <a:latin typeface="+mn-lt"/>
                <a:ea typeface="Arial Unicode MS"/>
                <a:cs typeface="Times New Roman"/>
              </a:rPr>
              <a:t>- организационно-технических условий, используемых в производственном процессе для предотвращения реализации опасных факторов; в диагональных ячейках отображено множество Р11…Р</a:t>
            </a:r>
            <a:r>
              <a:rPr lang="en-US" sz="1200" kern="0" dirty="0" err="1" smtClean="0">
                <a:solidFill>
                  <a:schemeClr val="tx1"/>
                </a:solidFill>
                <a:latin typeface="+mn-lt"/>
                <a:ea typeface="Arial Unicode MS"/>
                <a:cs typeface="Times New Roman"/>
              </a:rPr>
              <a:t>mn</a:t>
            </a:r>
            <a:r>
              <a:rPr lang="en-US" sz="1200" kern="0" dirty="0" smtClean="0">
                <a:solidFill>
                  <a:schemeClr val="tx1"/>
                </a:solidFill>
                <a:latin typeface="+mn-lt"/>
                <a:ea typeface="Arial Unicode MS"/>
                <a:cs typeface="Times New Roman"/>
              </a:rPr>
              <a:t> </a:t>
            </a:r>
            <a:r>
              <a:rPr lang="ru-RU" sz="1200" kern="0" dirty="0" smtClean="0">
                <a:solidFill>
                  <a:schemeClr val="tx1"/>
                </a:solidFill>
                <a:latin typeface="+mn-lt"/>
                <a:ea typeface="Arial Unicode MS"/>
                <a:cs typeface="Times New Roman"/>
              </a:rPr>
              <a:t>приемлемых рисков,  получаемое как  результат воздействия средств контроля рисков на опасные факторы.</a:t>
            </a:r>
            <a:endParaRPr lang="ru-RU" sz="1200" kern="50" dirty="0" smtClean="0">
              <a:solidFill>
                <a:schemeClr val="tx1"/>
              </a:solidFill>
              <a:latin typeface="+mn-lt"/>
              <a:ea typeface="Arial Unicode MS"/>
              <a:cs typeface="Times New Roman"/>
            </a:endParaRPr>
          </a:p>
          <a:p>
            <a:pPr>
              <a:spcBef>
                <a:spcPct val="0"/>
              </a:spcBef>
            </a:pPr>
            <a:endParaRPr lang="ru-RU" dirty="0"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88C523-7624-4AA1-A8F5-D77302FB4509}" type="slidenum">
              <a:rPr lang="ru-RU">
                <a:solidFill>
                  <a:prstClr val="black"/>
                </a:solidFill>
              </a:rPr>
              <a:pPr fontAlgn="base">
                <a:spcBef>
                  <a:spcPct val="0"/>
                </a:spcBef>
                <a:spcAft>
                  <a:spcPct val="0"/>
                </a:spcAft>
              </a:pPr>
              <a:t>20</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just" fontAlgn="auto">
              <a:spcBef>
                <a:spcPts val="0"/>
              </a:spcBef>
              <a:spcAft>
                <a:spcPts val="0"/>
              </a:spcAft>
              <a:defRPr/>
            </a:pPr>
            <a:r>
              <a:rPr lang="ru-RU" kern="0" dirty="0" smtClean="0">
                <a:latin typeface="Times New Roman"/>
                <a:ea typeface="Arial Unicode MS"/>
                <a:cs typeface="Times New Roman"/>
              </a:rPr>
              <a:t>Рассмотрим процесс</a:t>
            </a:r>
            <a:r>
              <a:rPr lang="ru-RU" kern="0" baseline="0" dirty="0" smtClean="0">
                <a:latin typeface="Times New Roman"/>
                <a:ea typeface="Arial Unicode MS"/>
                <a:cs typeface="Times New Roman"/>
              </a:rPr>
              <a:t> полного регулирования рисков в динамике.</a:t>
            </a:r>
          </a:p>
          <a:p>
            <a:pPr algn="just" fontAlgn="auto">
              <a:spcBef>
                <a:spcPts val="0"/>
              </a:spcBef>
              <a:spcAft>
                <a:spcPts val="0"/>
              </a:spcAft>
              <a:defRPr/>
            </a:pPr>
            <a:endParaRPr lang="ru-RU" kern="0" dirty="0" smtClean="0">
              <a:latin typeface="Times New Roman"/>
              <a:ea typeface="Arial Unicode MS"/>
              <a:cs typeface="Times New Roman"/>
            </a:endParaRPr>
          </a:p>
          <a:p>
            <a:pPr algn="just" fontAlgn="auto">
              <a:spcBef>
                <a:spcPts val="0"/>
              </a:spcBef>
              <a:spcAft>
                <a:spcPts val="0"/>
              </a:spcAft>
              <a:defRPr/>
            </a:pPr>
            <a:r>
              <a:rPr lang="ru-RU" kern="0" dirty="0" smtClean="0">
                <a:latin typeface="Times New Roman"/>
                <a:ea typeface="Arial Unicode MS"/>
                <a:cs typeface="Times New Roman"/>
              </a:rPr>
              <a:t>Информация о возможности воздействия или начале воздействия опасного фактора О</a:t>
            </a:r>
            <a:r>
              <a:rPr lang="ru-RU" sz="800" kern="0" dirty="0" smtClean="0">
                <a:latin typeface="Times New Roman"/>
                <a:ea typeface="Arial Unicode MS"/>
                <a:cs typeface="Times New Roman"/>
              </a:rPr>
              <a:t>1 </a:t>
            </a:r>
            <a:r>
              <a:rPr lang="ru-RU" kern="0" dirty="0" smtClean="0">
                <a:latin typeface="Times New Roman"/>
                <a:ea typeface="Arial Unicode MS"/>
                <a:cs typeface="Times New Roman"/>
              </a:rPr>
              <a:t>на производственный процесс (стрелка </a:t>
            </a:r>
            <a:r>
              <a:rPr lang="ru-RU" b="1" kern="0" dirty="0" smtClean="0">
                <a:latin typeface="Times New Roman"/>
                <a:ea typeface="Arial Unicode MS"/>
                <a:cs typeface="Times New Roman"/>
              </a:rPr>
              <a:t>а</a:t>
            </a:r>
            <a:r>
              <a:rPr lang="ru-RU" kern="0" dirty="0" smtClean="0">
                <a:latin typeface="Times New Roman"/>
                <a:ea typeface="Arial Unicode MS"/>
                <a:cs typeface="Times New Roman"/>
              </a:rPr>
              <a:t>) поступает ИПЗ (стрелка </a:t>
            </a:r>
            <a:r>
              <a:rPr lang="ru-RU" b="1" kern="0" dirty="0" smtClean="0">
                <a:latin typeface="Times New Roman"/>
                <a:ea typeface="Arial Unicode MS"/>
                <a:cs typeface="Times New Roman"/>
              </a:rPr>
              <a:t>б</a:t>
            </a:r>
            <a:r>
              <a:rPr lang="ru-RU" kern="0" dirty="0" smtClean="0">
                <a:latin typeface="Times New Roman"/>
                <a:ea typeface="Arial Unicode MS"/>
                <a:cs typeface="Times New Roman"/>
              </a:rPr>
              <a:t>) в момент времени </a:t>
            </a:r>
            <a:r>
              <a:rPr lang="en-US" sz="1000" b="1" kern="50" dirty="0" smtClean="0">
                <a:latin typeface="Times New Roman"/>
                <a:ea typeface="Arial Unicode MS"/>
                <a:cs typeface="Times New Roman"/>
              </a:rPr>
              <a:t>t</a:t>
            </a:r>
            <a:r>
              <a:rPr lang="en-US" b="1" kern="50" dirty="0" smtClean="0">
                <a:latin typeface="Times New Roman"/>
                <a:ea typeface="Arial Unicode MS"/>
                <a:cs typeface="Times New Roman"/>
              </a:rPr>
              <a:t>o</a:t>
            </a:r>
            <a:r>
              <a:rPr lang="ru-RU" sz="800" b="1" kern="50" dirty="0" smtClean="0">
                <a:latin typeface="Times New Roman"/>
                <a:ea typeface="Arial Unicode MS"/>
                <a:cs typeface="Times New Roman"/>
              </a:rPr>
              <a:t>1 </a:t>
            </a:r>
            <a:r>
              <a:rPr lang="ru-RU" kern="0" dirty="0" smtClean="0">
                <a:latin typeface="Times New Roman"/>
                <a:ea typeface="Arial Unicode MS"/>
                <a:cs typeface="Times New Roman"/>
              </a:rPr>
              <a:t>(см. рис. 5). В зависимости от характера опасного фактора, ИПЗ выбирает из  СК</a:t>
            </a:r>
            <a:r>
              <a:rPr lang="ru-RU" sz="800" kern="0" dirty="0" smtClean="0">
                <a:latin typeface="Times New Roman"/>
                <a:ea typeface="Arial Unicode MS"/>
                <a:cs typeface="Times New Roman"/>
              </a:rPr>
              <a:t>1</a:t>
            </a:r>
            <a:r>
              <a:rPr lang="ru-RU" kern="0" dirty="0" smtClean="0">
                <a:latin typeface="Times New Roman"/>
                <a:ea typeface="Arial Unicode MS"/>
                <a:cs typeface="Times New Roman"/>
              </a:rPr>
              <a:t>…СК</a:t>
            </a:r>
            <a:r>
              <a:rPr lang="en-US" sz="800" kern="0" dirty="0" smtClean="0">
                <a:latin typeface="Times New Roman"/>
                <a:ea typeface="Arial Unicode MS"/>
                <a:cs typeface="Times New Roman"/>
              </a:rPr>
              <a:t>n</a:t>
            </a:r>
            <a:r>
              <a:rPr lang="ru-RU" kern="0" dirty="0" smtClean="0">
                <a:latin typeface="Times New Roman"/>
                <a:ea typeface="Arial Unicode MS"/>
                <a:cs typeface="Times New Roman"/>
              </a:rPr>
              <a:t>  средство контроля риска (стрелка </a:t>
            </a:r>
            <a:r>
              <a:rPr lang="ru-RU" b="1" kern="0" dirty="0" smtClean="0">
                <a:latin typeface="Times New Roman"/>
                <a:ea typeface="Arial Unicode MS"/>
                <a:cs typeface="Times New Roman"/>
              </a:rPr>
              <a:t>в</a:t>
            </a:r>
            <a:r>
              <a:rPr lang="ru-RU" kern="0" dirty="0" smtClean="0">
                <a:latin typeface="Times New Roman"/>
                <a:ea typeface="Arial Unicode MS"/>
                <a:cs typeface="Times New Roman"/>
              </a:rPr>
              <a:t>). Применение соответствующего средства контроля риска (стрелка </a:t>
            </a:r>
            <a:r>
              <a:rPr lang="ru-RU" b="1" kern="0" dirty="0" smtClean="0">
                <a:latin typeface="Times New Roman"/>
                <a:ea typeface="Arial Unicode MS"/>
                <a:cs typeface="Times New Roman"/>
              </a:rPr>
              <a:t>г</a:t>
            </a:r>
            <a:r>
              <a:rPr lang="ru-RU" kern="0" dirty="0" smtClean="0">
                <a:latin typeface="Times New Roman"/>
                <a:ea typeface="Arial Unicode MS"/>
                <a:cs typeface="Times New Roman"/>
              </a:rPr>
              <a:t>), блокирующего реализацию вредного потенциала опасного фактора, происходит в момент времени </a:t>
            </a:r>
            <a:r>
              <a:rPr lang="en-US" sz="1000" b="1" kern="50" dirty="0" smtClean="0">
                <a:latin typeface="Times New Roman"/>
                <a:ea typeface="Arial Unicode MS"/>
                <a:cs typeface="Times New Roman"/>
              </a:rPr>
              <a:t>t</a:t>
            </a:r>
            <a:r>
              <a:rPr lang="ru-RU" sz="1000" b="1" kern="50" dirty="0" smtClean="0">
                <a:latin typeface="Times New Roman"/>
                <a:ea typeface="Arial Unicode MS"/>
                <a:cs typeface="Times New Roman"/>
              </a:rPr>
              <a:t> ск</a:t>
            </a:r>
            <a:r>
              <a:rPr lang="ru-RU" sz="800" b="1" kern="50" dirty="0" smtClean="0">
                <a:latin typeface="Times New Roman"/>
                <a:ea typeface="Arial Unicode MS"/>
                <a:cs typeface="Times New Roman"/>
              </a:rPr>
              <a:t>1</a:t>
            </a:r>
            <a:r>
              <a:rPr lang="ru-RU" sz="1000" b="1" kern="50" dirty="0" smtClean="0">
                <a:latin typeface="Times New Roman"/>
                <a:ea typeface="Arial Unicode MS"/>
                <a:cs typeface="Times New Roman"/>
              </a:rPr>
              <a:t>  -  </a:t>
            </a:r>
            <a:r>
              <a:rPr lang="ru-RU" kern="0" dirty="0" smtClean="0">
                <a:latin typeface="Times New Roman"/>
                <a:ea typeface="Arial Unicode MS"/>
                <a:cs typeface="Times New Roman"/>
              </a:rPr>
              <a:t>раньше, чем риск превысит приемлемый уровень. Осуществление этого процесса по отношению к каждому опасному фактору множества О</a:t>
            </a:r>
            <a:r>
              <a:rPr lang="ru-RU" sz="800" kern="0" dirty="0" smtClean="0">
                <a:latin typeface="Times New Roman"/>
                <a:ea typeface="Arial Unicode MS"/>
                <a:cs typeface="Times New Roman"/>
              </a:rPr>
              <a:t>1</a:t>
            </a:r>
            <a:r>
              <a:rPr lang="ru-RU" kern="0" dirty="0" smtClean="0">
                <a:latin typeface="Times New Roman"/>
                <a:ea typeface="Arial Unicode MS"/>
                <a:cs typeface="Times New Roman"/>
              </a:rPr>
              <a:t>…О</a:t>
            </a:r>
            <a:r>
              <a:rPr lang="en-US" sz="800" kern="0" dirty="0" smtClean="0">
                <a:latin typeface="Times New Roman"/>
                <a:ea typeface="Arial Unicode MS"/>
                <a:cs typeface="Times New Roman"/>
              </a:rPr>
              <a:t>m</a:t>
            </a:r>
            <a:r>
              <a:rPr lang="en-US" sz="900" kern="0" dirty="0" smtClean="0">
                <a:latin typeface="Times New Roman"/>
                <a:ea typeface="Arial Unicode MS"/>
                <a:cs typeface="Times New Roman"/>
              </a:rPr>
              <a:t> </a:t>
            </a:r>
            <a:r>
              <a:rPr lang="ru-RU" kern="0" dirty="0" smtClean="0">
                <a:latin typeface="Times New Roman"/>
                <a:ea typeface="Arial Unicode MS"/>
                <a:cs typeface="Times New Roman"/>
              </a:rPr>
              <a:t>в течение времени производственного задания </a:t>
            </a:r>
            <a:r>
              <a:rPr lang="en-US" sz="1000" b="1" kern="50" dirty="0" smtClean="0">
                <a:latin typeface="Times New Roman"/>
                <a:ea typeface="Arial Unicode MS"/>
                <a:cs typeface="Times New Roman"/>
              </a:rPr>
              <a:t>t</a:t>
            </a:r>
            <a:r>
              <a:rPr lang="ru-RU" sz="1000" b="1" kern="50" dirty="0" err="1" smtClean="0">
                <a:latin typeface="Times New Roman"/>
                <a:ea typeface="Arial Unicode MS"/>
                <a:cs typeface="Times New Roman"/>
              </a:rPr>
              <a:t>пз</a:t>
            </a:r>
            <a:r>
              <a:rPr lang="ru-RU" kern="0" dirty="0" smtClean="0">
                <a:latin typeface="Times New Roman"/>
                <a:ea typeface="Arial Unicode MS"/>
                <a:cs typeface="Times New Roman"/>
              </a:rPr>
              <a:t> приводит (стрелка </a:t>
            </a:r>
            <a:r>
              <a:rPr lang="ru-RU" b="1" kern="0" dirty="0" smtClean="0">
                <a:latin typeface="Times New Roman"/>
                <a:ea typeface="Arial Unicode MS"/>
                <a:cs typeface="Times New Roman"/>
              </a:rPr>
              <a:t>д</a:t>
            </a:r>
            <a:r>
              <a:rPr lang="ru-RU" kern="0" dirty="0" smtClean="0">
                <a:latin typeface="Times New Roman"/>
                <a:ea typeface="Arial Unicode MS"/>
                <a:cs typeface="Times New Roman"/>
              </a:rPr>
              <a:t>) к удержанию всех состояний безопасности полетов выполняемого производственного задания  в диапазоне приемлемого уровня риска </a:t>
            </a:r>
            <a:r>
              <a:rPr lang="ru-RU" sz="1000" b="1" kern="0" dirty="0" smtClean="0">
                <a:latin typeface="Times New Roman"/>
                <a:ea typeface="Arial Unicode MS"/>
                <a:cs typeface="Times New Roman"/>
              </a:rPr>
              <a:t>Р пр</a:t>
            </a:r>
            <a:r>
              <a:rPr lang="ru-RU" b="1" kern="0" dirty="0" smtClean="0">
                <a:latin typeface="Times New Roman"/>
                <a:ea typeface="Arial Unicode MS"/>
                <a:cs typeface="Times New Roman"/>
              </a:rPr>
              <a:t>.</a:t>
            </a:r>
            <a:endParaRPr lang="ru-RU" sz="1000" kern="50" dirty="0" smtClean="0">
              <a:latin typeface="Arial"/>
              <a:ea typeface="Arial Unicode MS"/>
              <a:cs typeface="Times New Roman"/>
            </a:endParaRPr>
          </a:p>
          <a:p>
            <a:pPr algn="just" fontAlgn="auto">
              <a:spcBef>
                <a:spcPts val="0"/>
              </a:spcBef>
              <a:spcAft>
                <a:spcPts val="0"/>
              </a:spcAft>
              <a:defRPr/>
            </a:pPr>
            <a:r>
              <a:rPr lang="ru-RU" b="1" kern="0" dirty="0" smtClean="0">
                <a:latin typeface="Times New Roman"/>
                <a:ea typeface="Arial Unicode MS"/>
                <a:cs typeface="Times New Roman"/>
              </a:rPr>
              <a:t> </a:t>
            </a:r>
            <a:endParaRPr lang="ru-RU" sz="1000" kern="50" dirty="0" smtClean="0">
              <a:latin typeface="Arial"/>
              <a:ea typeface="Arial Unicode MS"/>
              <a:cs typeface="Times New Roman"/>
            </a:endParaRPr>
          </a:p>
          <a:p>
            <a:pPr fontAlgn="auto">
              <a:spcBef>
                <a:spcPts val="0"/>
              </a:spcBef>
              <a:spcAft>
                <a:spcPts val="0"/>
              </a:spcAft>
              <a:defRPr/>
            </a:pPr>
            <a:endParaRPr lang="ru-RU" dirty="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64FEB5-8F44-4377-9429-BD1636AA3899}" type="slidenum">
              <a:rPr lang="ru-RU"/>
              <a:pPr fontAlgn="base">
                <a:spcBef>
                  <a:spcPct val="0"/>
                </a:spcBef>
                <a:spcAft>
                  <a:spcPct val="0"/>
                </a:spcAft>
              </a:pPr>
              <a:t>21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just" fontAlgn="auto">
              <a:spcBef>
                <a:spcPts val="0"/>
              </a:spcBef>
              <a:spcAft>
                <a:spcPts val="0"/>
              </a:spcAft>
              <a:defRPr/>
            </a:pPr>
            <a:r>
              <a:rPr lang="ru-RU" kern="0" dirty="0" smtClean="0">
                <a:latin typeface="Times New Roman"/>
                <a:ea typeface="Arial Unicode MS"/>
                <a:cs typeface="Times New Roman"/>
              </a:rPr>
              <a:t>Рассмотрим</a:t>
            </a:r>
            <a:r>
              <a:rPr lang="ru-RU" kern="0" baseline="0" dirty="0" smtClean="0">
                <a:latin typeface="Times New Roman"/>
                <a:ea typeface="Arial Unicode MS"/>
                <a:cs typeface="Times New Roman"/>
              </a:rPr>
              <a:t> процесс неполного регулирования рисков в динамике.</a:t>
            </a:r>
            <a:endParaRPr lang="ru-RU" kern="0" dirty="0" smtClean="0">
              <a:latin typeface="Times New Roman"/>
              <a:ea typeface="Arial Unicode MS"/>
              <a:cs typeface="Times New Roman"/>
            </a:endParaRPr>
          </a:p>
          <a:p>
            <a:pPr algn="just" fontAlgn="auto">
              <a:spcBef>
                <a:spcPts val="0"/>
              </a:spcBef>
              <a:spcAft>
                <a:spcPts val="0"/>
              </a:spcAft>
              <a:defRPr/>
            </a:pPr>
            <a:endParaRPr lang="ru-RU" kern="0" dirty="0" smtClean="0">
              <a:latin typeface="Times New Roman"/>
              <a:ea typeface="Arial Unicode MS"/>
              <a:cs typeface="Times New Roman"/>
            </a:endParaRPr>
          </a:p>
          <a:p>
            <a:pPr algn="just" fontAlgn="auto">
              <a:spcBef>
                <a:spcPts val="0"/>
              </a:spcBef>
              <a:spcAft>
                <a:spcPts val="0"/>
              </a:spcAft>
              <a:defRPr/>
            </a:pPr>
            <a:r>
              <a:rPr lang="ru-RU" kern="0" dirty="0" smtClean="0">
                <a:latin typeface="Times New Roman"/>
                <a:ea typeface="Arial Unicode MS"/>
                <a:cs typeface="Times New Roman"/>
              </a:rPr>
              <a:t>Информация о воздействии опасного фактора О</a:t>
            </a:r>
            <a:r>
              <a:rPr lang="ru-RU" sz="800" kern="0" dirty="0" smtClean="0">
                <a:latin typeface="Times New Roman"/>
                <a:ea typeface="Arial Unicode MS"/>
                <a:cs typeface="Times New Roman"/>
              </a:rPr>
              <a:t>1 </a:t>
            </a:r>
            <a:r>
              <a:rPr lang="ru-RU" kern="0" dirty="0" smtClean="0">
                <a:latin typeface="Times New Roman"/>
                <a:ea typeface="Arial Unicode MS"/>
                <a:cs typeface="Times New Roman"/>
              </a:rPr>
              <a:t>на производственный процесс (стрелка </a:t>
            </a:r>
            <a:r>
              <a:rPr lang="ru-RU" b="1" kern="0" dirty="0" smtClean="0">
                <a:latin typeface="Times New Roman"/>
                <a:ea typeface="Arial Unicode MS"/>
                <a:cs typeface="Times New Roman"/>
              </a:rPr>
              <a:t>а</a:t>
            </a:r>
            <a:r>
              <a:rPr lang="ru-RU" kern="0" dirty="0" smtClean="0">
                <a:latin typeface="Times New Roman"/>
                <a:ea typeface="Arial Unicode MS"/>
                <a:cs typeface="Times New Roman"/>
              </a:rPr>
              <a:t>) поступает ИПЗ (стрелка </a:t>
            </a:r>
            <a:r>
              <a:rPr lang="ru-RU" b="1" kern="0" dirty="0" smtClean="0">
                <a:latin typeface="Times New Roman"/>
                <a:ea typeface="Arial Unicode MS"/>
                <a:cs typeface="Times New Roman"/>
              </a:rPr>
              <a:t>в</a:t>
            </a:r>
            <a:r>
              <a:rPr lang="ru-RU" kern="0" dirty="0" smtClean="0">
                <a:latin typeface="Times New Roman"/>
                <a:ea typeface="Arial Unicode MS"/>
                <a:cs typeface="Times New Roman"/>
              </a:rPr>
              <a:t>) в момент времени </a:t>
            </a:r>
            <a:r>
              <a:rPr lang="en-US" sz="1000" b="1" kern="50" dirty="0" smtClean="0">
                <a:latin typeface="Times New Roman"/>
                <a:ea typeface="Arial Unicode MS"/>
                <a:cs typeface="Times New Roman"/>
              </a:rPr>
              <a:t>t </a:t>
            </a:r>
            <a:r>
              <a:rPr lang="en-US" b="1" kern="50" dirty="0" smtClean="0">
                <a:latin typeface="Times New Roman"/>
                <a:ea typeface="Arial Unicode MS"/>
                <a:cs typeface="Times New Roman"/>
              </a:rPr>
              <a:t>o</a:t>
            </a:r>
            <a:r>
              <a:rPr lang="ru-RU" sz="800" b="1" kern="50" dirty="0" smtClean="0">
                <a:latin typeface="Times New Roman"/>
                <a:ea typeface="Arial Unicode MS"/>
                <a:cs typeface="Times New Roman"/>
              </a:rPr>
              <a:t>1 </a:t>
            </a:r>
            <a:r>
              <a:rPr lang="ru-RU" kern="0" dirty="0" smtClean="0">
                <a:latin typeface="Times New Roman"/>
                <a:ea typeface="Arial Unicode MS"/>
                <a:cs typeface="Times New Roman"/>
              </a:rPr>
              <a:t>(см. рис.6)</a:t>
            </a:r>
            <a:r>
              <a:rPr lang="ru-RU" b="1" kern="0" dirty="0" smtClean="0">
                <a:latin typeface="Times New Roman"/>
                <a:ea typeface="Arial Unicode MS"/>
                <a:cs typeface="Times New Roman"/>
              </a:rPr>
              <a:t> </a:t>
            </a:r>
            <a:r>
              <a:rPr lang="ru-RU" kern="0" dirty="0" smtClean="0">
                <a:latin typeface="Times New Roman"/>
                <a:ea typeface="Arial Unicode MS"/>
                <a:cs typeface="Times New Roman"/>
              </a:rPr>
              <a:t>после начала реализации вредного потенциала опасного фактора (стрелка </a:t>
            </a:r>
            <a:r>
              <a:rPr lang="ru-RU" b="1" kern="0" dirty="0" smtClean="0">
                <a:latin typeface="Times New Roman"/>
                <a:ea typeface="Arial Unicode MS"/>
                <a:cs typeface="Times New Roman"/>
              </a:rPr>
              <a:t>б</a:t>
            </a:r>
            <a:r>
              <a:rPr lang="ru-RU" kern="0" dirty="0" smtClean="0">
                <a:latin typeface="Times New Roman"/>
                <a:ea typeface="Arial Unicode MS"/>
                <a:cs typeface="Times New Roman"/>
              </a:rPr>
              <a:t>), когда риск наступления нежелательных последствий </a:t>
            </a:r>
            <a:r>
              <a:rPr lang="ru-RU" sz="1000" b="1" kern="50" dirty="0" smtClean="0">
                <a:latin typeface="Arial"/>
                <a:ea typeface="Arial Unicode MS"/>
                <a:cs typeface="Times New Roman"/>
              </a:rPr>
              <a:t>Рн</a:t>
            </a:r>
            <a:r>
              <a:rPr lang="ru-RU" sz="800" b="1" kern="50" dirty="0" smtClean="0">
                <a:latin typeface="Arial"/>
                <a:ea typeface="Arial Unicode MS"/>
                <a:cs typeface="Times New Roman"/>
              </a:rPr>
              <a:t>1</a:t>
            </a:r>
            <a:r>
              <a:rPr lang="ru-RU" kern="0" dirty="0" smtClean="0">
                <a:latin typeface="Times New Roman"/>
                <a:ea typeface="Arial Unicode MS"/>
                <a:cs typeface="Times New Roman"/>
              </a:rPr>
              <a:t> превышает приемлемый уровень </a:t>
            </a:r>
            <a:r>
              <a:rPr lang="ru-RU" sz="1000" b="1" kern="50" dirty="0" smtClean="0">
                <a:latin typeface="Arial"/>
                <a:ea typeface="Arial Unicode MS"/>
                <a:cs typeface="Times New Roman"/>
              </a:rPr>
              <a:t>Р пр. </a:t>
            </a:r>
            <a:r>
              <a:rPr lang="ru-RU" kern="0" dirty="0" smtClean="0">
                <a:latin typeface="Times New Roman"/>
                <a:ea typeface="Arial Unicode MS"/>
                <a:cs typeface="Times New Roman"/>
              </a:rPr>
              <a:t> В зависимости от характера опасного фактора, ИПЗ выбирает из СК</a:t>
            </a:r>
            <a:r>
              <a:rPr lang="ru-RU" sz="800" kern="0" dirty="0" smtClean="0">
                <a:latin typeface="Times New Roman"/>
                <a:ea typeface="Arial Unicode MS"/>
                <a:cs typeface="Times New Roman"/>
              </a:rPr>
              <a:t>1</a:t>
            </a:r>
            <a:r>
              <a:rPr lang="ru-RU" kern="0" dirty="0" smtClean="0">
                <a:latin typeface="Times New Roman"/>
                <a:ea typeface="Arial Unicode MS"/>
                <a:cs typeface="Times New Roman"/>
              </a:rPr>
              <a:t>…СК</a:t>
            </a:r>
            <a:r>
              <a:rPr lang="en-US" sz="800" kern="0" dirty="0" smtClean="0">
                <a:latin typeface="Times New Roman"/>
                <a:ea typeface="Arial Unicode MS"/>
                <a:cs typeface="Times New Roman"/>
              </a:rPr>
              <a:t>n</a:t>
            </a:r>
            <a:r>
              <a:rPr lang="en-US" kern="0" dirty="0" smtClean="0">
                <a:latin typeface="Times New Roman"/>
                <a:ea typeface="Arial Unicode MS"/>
                <a:cs typeface="Times New Roman"/>
              </a:rPr>
              <a:t> </a:t>
            </a:r>
            <a:r>
              <a:rPr lang="ru-RU" kern="0" dirty="0" smtClean="0">
                <a:latin typeface="Times New Roman"/>
                <a:ea typeface="Arial Unicode MS"/>
                <a:cs typeface="Times New Roman"/>
              </a:rPr>
              <a:t>средство контроля риска (стрелка </a:t>
            </a:r>
            <a:r>
              <a:rPr lang="ru-RU" b="1" kern="0" dirty="0" smtClean="0">
                <a:latin typeface="Times New Roman"/>
                <a:ea typeface="Arial Unicode MS"/>
                <a:cs typeface="Times New Roman"/>
              </a:rPr>
              <a:t>в</a:t>
            </a:r>
            <a:r>
              <a:rPr lang="ru-RU" kern="0" dirty="0" smtClean="0">
                <a:latin typeface="Times New Roman"/>
                <a:ea typeface="Arial Unicode MS"/>
                <a:cs typeface="Times New Roman"/>
              </a:rPr>
              <a:t>). Применение соответствующего средства контроля риска (стрелка </a:t>
            </a:r>
            <a:r>
              <a:rPr lang="ru-RU" b="1" kern="0" dirty="0" smtClean="0">
                <a:latin typeface="Times New Roman"/>
                <a:ea typeface="Arial Unicode MS"/>
                <a:cs typeface="Times New Roman"/>
              </a:rPr>
              <a:t>г</a:t>
            </a:r>
            <a:r>
              <a:rPr lang="ru-RU" kern="0" dirty="0" smtClean="0">
                <a:latin typeface="Times New Roman"/>
                <a:ea typeface="Arial Unicode MS"/>
                <a:cs typeface="Times New Roman"/>
              </a:rPr>
              <a:t>) в момент времени </a:t>
            </a:r>
            <a:r>
              <a:rPr lang="en-US" sz="1000" b="1" kern="50" dirty="0" smtClean="0">
                <a:latin typeface="Times New Roman"/>
                <a:ea typeface="Arial Unicode MS"/>
                <a:cs typeface="Times New Roman"/>
              </a:rPr>
              <a:t>t</a:t>
            </a:r>
            <a:r>
              <a:rPr lang="ru-RU" sz="1000" b="1" kern="50" dirty="0" smtClean="0">
                <a:latin typeface="Times New Roman"/>
                <a:ea typeface="Arial Unicode MS"/>
                <a:cs typeface="Times New Roman"/>
              </a:rPr>
              <a:t> ск</a:t>
            </a:r>
            <a:r>
              <a:rPr lang="ru-RU" sz="800" b="1" kern="50" dirty="0" smtClean="0">
                <a:latin typeface="Times New Roman"/>
                <a:ea typeface="Arial Unicode MS"/>
                <a:cs typeface="Times New Roman"/>
              </a:rPr>
              <a:t>1</a:t>
            </a:r>
            <a:r>
              <a:rPr lang="ru-RU" kern="0" dirty="0" smtClean="0">
                <a:latin typeface="Times New Roman"/>
                <a:ea typeface="Arial Unicode MS"/>
                <a:cs typeface="Times New Roman"/>
              </a:rPr>
              <a:t> предотвращает дальнейшую эскалацию риска либо, в зависимости от эффективности примененного средства контроля риска, уменьшает риск до уровня </a:t>
            </a:r>
            <a:r>
              <a:rPr lang="ru-RU" sz="1000" b="1" kern="50" dirty="0" smtClean="0">
                <a:latin typeface="Arial"/>
                <a:ea typeface="Arial Unicode MS"/>
                <a:cs typeface="Times New Roman"/>
              </a:rPr>
              <a:t>Рк</a:t>
            </a:r>
            <a:r>
              <a:rPr lang="ru-RU" sz="800" b="1" kern="50" dirty="0" smtClean="0">
                <a:latin typeface="Arial"/>
                <a:ea typeface="Arial Unicode MS"/>
                <a:cs typeface="Times New Roman"/>
              </a:rPr>
              <a:t>1</a:t>
            </a:r>
            <a:r>
              <a:rPr lang="ru-RU" kern="0" dirty="0" smtClean="0">
                <a:latin typeface="Times New Roman"/>
                <a:ea typeface="Arial Unicode MS"/>
                <a:cs typeface="Times New Roman"/>
              </a:rPr>
              <a:t>. Осуществление этого процесса по отношению к каждому опасному фактору множества О</a:t>
            </a:r>
            <a:r>
              <a:rPr lang="ru-RU" sz="800" kern="0" dirty="0" smtClean="0">
                <a:latin typeface="Times New Roman"/>
                <a:ea typeface="Arial Unicode MS"/>
                <a:cs typeface="Times New Roman"/>
              </a:rPr>
              <a:t>1</a:t>
            </a:r>
            <a:r>
              <a:rPr lang="ru-RU" kern="0" dirty="0" smtClean="0">
                <a:latin typeface="Times New Roman"/>
                <a:ea typeface="Arial Unicode MS"/>
                <a:cs typeface="Times New Roman"/>
              </a:rPr>
              <a:t>…О</a:t>
            </a:r>
            <a:r>
              <a:rPr lang="en-US" sz="800" kern="0" dirty="0" smtClean="0">
                <a:latin typeface="Times New Roman"/>
                <a:ea typeface="Arial Unicode MS"/>
                <a:cs typeface="Times New Roman"/>
              </a:rPr>
              <a:t>m</a:t>
            </a:r>
            <a:r>
              <a:rPr lang="en-US" sz="900" kern="0" dirty="0" smtClean="0">
                <a:latin typeface="Times New Roman"/>
                <a:ea typeface="Arial Unicode MS"/>
                <a:cs typeface="Times New Roman"/>
              </a:rPr>
              <a:t> </a:t>
            </a:r>
            <a:r>
              <a:rPr lang="ru-RU" kern="0" dirty="0" smtClean="0">
                <a:latin typeface="Times New Roman"/>
                <a:ea typeface="Arial Unicode MS"/>
                <a:cs typeface="Times New Roman"/>
              </a:rPr>
              <a:t>в течение времени производственного задания </a:t>
            </a:r>
            <a:r>
              <a:rPr lang="en-US" sz="1000" b="1" kern="50" dirty="0" smtClean="0">
                <a:latin typeface="Times New Roman"/>
                <a:ea typeface="Arial Unicode MS"/>
                <a:cs typeface="Times New Roman"/>
              </a:rPr>
              <a:t>t</a:t>
            </a:r>
            <a:r>
              <a:rPr lang="ru-RU" sz="1000" b="1" kern="50" dirty="0" err="1" smtClean="0">
                <a:latin typeface="Times New Roman"/>
                <a:ea typeface="Arial Unicode MS"/>
                <a:cs typeface="Times New Roman"/>
              </a:rPr>
              <a:t>пз</a:t>
            </a:r>
            <a:r>
              <a:rPr lang="ru-RU" kern="0" dirty="0" smtClean="0">
                <a:latin typeface="Times New Roman"/>
                <a:ea typeface="Arial Unicode MS"/>
                <a:cs typeface="Times New Roman"/>
              </a:rPr>
              <a:t> не обеспечивает полную безопасность полетов,  но решает задачу предотвращения АП (стрелка </a:t>
            </a:r>
            <a:r>
              <a:rPr lang="ru-RU" b="1" kern="0" dirty="0" smtClean="0">
                <a:latin typeface="Times New Roman"/>
                <a:ea typeface="Arial Unicode MS"/>
                <a:cs typeface="Times New Roman"/>
              </a:rPr>
              <a:t>ж)</a:t>
            </a:r>
            <a:r>
              <a:rPr lang="ru-RU" kern="0" dirty="0" smtClean="0">
                <a:latin typeface="Times New Roman"/>
                <a:ea typeface="Arial Unicode MS"/>
                <a:cs typeface="Times New Roman"/>
              </a:rPr>
              <a:t>.</a:t>
            </a:r>
            <a:endParaRPr lang="ru-RU" sz="1000" kern="50" dirty="0" smtClean="0">
              <a:latin typeface="Arial"/>
              <a:ea typeface="Arial Unicode MS"/>
              <a:cs typeface="Times New Roman"/>
            </a:endParaRPr>
          </a:p>
          <a:p>
            <a:pPr fontAlgn="auto">
              <a:spcBef>
                <a:spcPts val="0"/>
              </a:spcBef>
              <a:spcAft>
                <a:spcPts val="0"/>
              </a:spcAft>
              <a:defRPr/>
            </a:pPr>
            <a:endParaRPr lang="ru-RU" dirty="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EC7BF-46F2-43D7-9B21-2E8FDA365E01}" type="slidenum">
              <a:rPr lang="ru-RU"/>
              <a:pPr fontAlgn="base">
                <a:spcBef>
                  <a:spcPct val="0"/>
                </a:spcBef>
                <a:spcAft>
                  <a:spcPct val="0"/>
                </a:spcAft>
              </a:pPr>
              <a:t>22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Важнейшим инструментом  повышения качества регулирования рисков являются карты контроля рисков производственных заданий (ККР).</a:t>
            </a:r>
            <a:r>
              <a:rPr lang="ru-RU" dirty="0" smtClean="0">
                <a:effectLst/>
              </a:rPr>
              <a:t> ККР</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являются источником информации о возможных состояниях безопасности производственного задания и о средствах  контроля рисков,  необходимость применения которых может возникнуть в процессе выполнения производственного задания.  Дополнительно ККР решают следующие задачи:</a:t>
            </a:r>
          </a:p>
          <a:p>
            <a:r>
              <a:rPr lang="ru-RU" sz="1200" kern="1200" baseline="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используются для создания различных баз данных, необходимых для мониторинга эффективности УРБП;</a:t>
            </a:r>
          </a:p>
          <a:p>
            <a:pPr lvl="0"/>
            <a:r>
              <a:rPr lang="ru-RU" sz="1200" kern="1200" dirty="0" smtClean="0">
                <a:solidFill>
                  <a:schemeClr val="tx1"/>
                </a:solidFill>
                <a:effectLst/>
                <a:latin typeface="+mn-lt"/>
                <a:ea typeface="+mn-ea"/>
                <a:cs typeface="+mn-cs"/>
              </a:rPr>
              <a:t>-позволяют исполнителю производственного задания оценить свои возможности по выполнению производственного задания без неприемлемого риска для безопасности полетов и обосновать необходимость выделения дополнительных ресурсов, если имеющихся не достаточно;</a:t>
            </a:r>
          </a:p>
          <a:p>
            <a:pPr lvl="0"/>
            <a:r>
              <a:rPr lang="ru-RU" sz="1200" kern="1200" dirty="0" smtClean="0">
                <a:solidFill>
                  <a:schemeClr val="tx1"/>
                </a:solidFill>
                <a:effectLst/>
                <a:latin typeface="+mn-lt"/>
                <a:ea typeface="+mn-ea"/>
                <a:cs typeface="+mn-cs"/>
              </a:rPr>
              <a:t>- позволяют обосновать отказ от выполнения производственного задания при отсутствии необходимых средств контроля рисков для безопасности полетов, подлежащих регулированию в процессе выполнения производственного задания;</a:t>
            </a:r>
          </a:p>
          <a:p>
            <a:pPr lvl="0"/>
            <a:r>
              <a:rPr lang="ru-RU" sz="1200" kern="1200" dirty="0" smtClean="0">
                <a:solidFill>
                  <a:schemeClr val="tx1"/>
                </a:solidFill>
                <a:effectLst/>
                <a:latin typeface="+mn-lt"/>
                <a:ea typeface="+mn-ea"/>
                <a:cs typeface="+mn-cs"/>
              </a:rPr>
              <a:t>- позволяют обосновать отказ от выполнения производственного задания в случае, если исполнитель производственного задания находится под влиянием усталости или стресса. </a:t>
            </a: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23</a:t>
            </a:fld>
            <a:endParaRPr lang="ru-RU"/>
          </a:p>
        </p:txBody>
      </p:sp>
    </p:spTree>
    <p:extLst>
      <p:ext uri="{BB962C8B-B14F-4D97-AF65-F5344CB8AC3E}">
        <p14:creationId xmlns:p14="http://schemas.microsoft.com/office/powerpoint/2010/main" val="391807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определения места процесса управления рисками  в СУБП вкратце остановимся на основных компонентах СУБП. СУБП состоит из четырех компонентов. Политика – отражает цели и требования высшего руководства авиакомпании, определяет структуру и процедуры СУБП. Управление факторами риска для безопасности полетов и обеспечение безопасности полетов – основные процессы СУБП. Эти компоненты объединяют управление безопасностью и качеством в единый процесс. УРПБ включает в себя выявление опасных факторов, анализ и оценку ассоциированных с ними рисков и разработку средств контроля рисков. Обеспечение безопасности – это мониторинг эффективности средств контроля рисков. Под популяризацией безопасности полетов подразумевается деятельность по созданию и поддержанию здоровой культуры безопасности, включая обмен и доведение информации, обучение персонала по СУБП. Благодаря этому компоненту  в организации  создается атмосфера заинтересованного участия всех ее сотрудников в процессах СУБП. </a:t>
            </a: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2</a:t>
            </a:fld>
            <a:endParaRPr lang="ru-RU"/>
          </a:p>
        </p:txBody>
      </p:sp>
    </p:spTree>
    <p:extLst>
      <p:ext uri="{BB962C8B-B14F-4D97-AF65-F5344CB8AC3E}">
        <p14:creationId xmlns:p14="http://schemas.microsoft.com/office/powerpoint/2010/main" val="115247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lang="ru-RU" sz="1200" dirty="0" smtClean="0">
                <a:effectLst/>
                <a:latin typeface="Arial"/>
                <a:ea typeface="Calibri"/>
                <a:cs typeface="Times New Roman"/>
              </a:rPr>
              <a:t>Можно ли предотвратить все АП?  На этот счет могут быть разные мнения. </a:t>
            </a:r>
            <a:r>
              <a:rPr lang="ru-RU" sz="1200" smtClean="0">
                <a:effectLst/>
                <a:latin typeface="Arial"/>
                <a:ea typeface="Calibri"/>
                <a:cs typeface="Times New Roman"/>
              </a:rPr>
              <a:t>Лично я </a:t>
            </a:r>
            <a:r>
              <a:rPr lang="ru-RU" sz="1200" dirty="0" smtClean="0">
                <a:effectLst/>
                <a:latin typeface="Arial"/>
                <a:ea typeface="Calibri"/>
                <a:cs typeface="Times New Roman"/>
              </a:rPr>
              <a:t>не  сомневаюсь, что благодаря правильному подходу к управлению безопасностью можно свести вероятность АП почти к нулю.  Во всяком случае мы должны делать для этого все возможное.  Тот факт, что государство обязано</a:t>
            </a:r>
            <a:r>
              <a:rPr lang="ru-RU" sz="1200" baseline="0" dirty="0" smtClean="0">
                <a:effectLst/>
                <a:latin typeface="Arial"/>
                <a:ea typeface="Calibri"/>
                <a:cs typeface="Times New Roman"/>
              </a:rPr>
              <a:t> установить целевые показатели по безопасности полетов – это ни в коем случае не должно рассматриваться как планирование АП.  Это всего лишь инструмент управления, основанный на статистических данных.  Но это не означает, что государство должно устанавливать авиакомпании целевые показатели, отражающие допустимою вероятность АП.  Авиакомпания, чтобы избежать АП, должна управлять рисками и устанавливать для себя показатели безопасности полетов, основанные на рисках. </a:t>
            </a:r>
            <a:endParaRPr lang="ru-RU" sz="1200" b="0" i="1" u="none" strike="noStrike" baseline="0" dirty="0" smtClean="0">
              <a:latin typeface="Arial-ItalicMT"/>
            </a:endParaRPr>
          </a:p>
        </p:txBody>
      </p:sp>
      <p:sp>
        <p:nvSpPr>
          <p:cNvPr id="4" name="Номер слайда 3"/>
          <p:cNvSpPr>
            <a:spLocks noGrp="1"/>
          </p:cNvSpPr>
          <p:nvPr>
            <p:ph type="sldNum" sz="quarter" idx="10"/>
          </p:nvPr>
        </p:nvSpPr>
        <p:spPr/>
        <p:txBody>
          <a:bodyPr/>
          <a:lstStyle/>
          <a:p>
            <a:fld id="{60D782AF-9185-2445-8BEC-8F987940D126}"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97635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Определения с пометкой «РФ» – из ПОСТАНОВЛЕНИЯ Правительства РФ от 18 ноября 2014 г. № 1215  </a:t>
            </a:r>
            <a:r>
              <a:rPr lang="ru-RU" sz="1200" b="1" kern="1200" dirty="0" smtClean="0">
                <a:solidFill>
                  <a:schemeClr val="tx1"/>
                </a:solidFill>
                <a:effectLst/>
                <a:latin typeface="+mn-lt"/>
                <a:ea typeface="+mn-ea"/>
                <a:cs typeface="+mn-cs"/>
              </a:rPr>
              <a:t>О</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порядке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разработки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применения</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систем</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управления</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безопасностью</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полетов</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воздушных судов,</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а</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также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сбора</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анализа</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данных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о</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факторах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опасности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риска,</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создающих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угрозу</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безопасности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полетов</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гражданских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воздушных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судов,</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хранения</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этих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данных</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обмена</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ими.	</a:t>
            </a:r>
            <a:endParaRPr lang="ru-RU" sz="1200" kern="1200" dirty="0" smtClean="0">
              <a:solidFill>
                <a:schemeClr val="tx1"/>
              </a:solidFill>
              <a:effectLst/>
              <a:latin typeface="+mn-lt"/>
              <a:ea typeface="+mn-ea"/>
              <a:cs typeface="+mn-cs"/>
            </a:endParaRPr>
          </a:p>
          <a:p>
            <a:pPr marL="0" marR="0" indent="0" algn="just" defTabSz="457200" rtl="0" eaLnBrk="1" fontAlgn="auto" latinLnBrk="0" hangingPunct="1">
              <a:lnSpc>
                <a:spcPct val="115000"/>
              </a:lnSpc>
              <a:spcBef>
                <a:spcPts val="0"/>
              </a:spcBef>
              <a:spcAft>
                <a:spcPts val="1000"/>
              </a:spcAft>
              <a:buClrTx/>
              <a:buSzTx/>
              <a:buFontTx/>
              <a:buNone/>
              <a:tabLst/>
              <a:defRPr/>
            </a:pPr>
            <a:endParaRPr lang="ru-RU" sz="1200" kern="1200" dirty="0" smtClean="0">
              <a:solidFill>
                <a:schemeClr val="tx1"/>
              </a:solidFill>
              <a:effectLst/>
              <a:latin typeface="+mn-lt"/>
              <a:ea typeface="+mn-ea"/>
              <a:cs typeface="+mn-cs"/>
            </a:endParaRPr>
          </a:p>
          <a:p>
            <a:pPr marL="0" marR="0" indent="0" algn="just" defTabSz="457200" rtl="0" eaLnBrk="1" fontAlgn="auto" latinLnBrk="0" hangingPunct="1">
              <a:lnSpc>
                <a:spcPct val="115000"/>
              </a:lnSpc>
              <a:spcBef>
                <a:spcPts val="0"/>
              </a:spcBef>
              <a:spcAft>
                <a:spcPts val="1000"/>
              </a:spcAft>
              <a:buClrTx/>
              <a:buSzTx/>
              <a:buFontTx/>
              <a:buNone/>
              <a:tabLst/>
              <a:defRPr/>
            </a:pPr>
            <a:endParaRPr lang="ru-RU" sz="1200" b="0" i="0" kern="1200" dirty="0" smtClean="0">
              <a:solidFill>
                <a:schemeClr val="tx1"/>
              </a:solidFill>
              <a:effectLst/>
              <a:latin typeface="+mn-lt"/>
              <a:ea typeface="+mn-ea"/>
              <a:cs typeface="+mn-cs"/>
            </a:endParaRPr>
          </a:p>
          <a:p>
            <a:pPr marL="0" marR="0" indent="0" algn="just" defTabSz="457200" rtl="0" eaLnBrk="1" fontAlgn="auto" latinLnBrk="0" hangingPunct="1">
              <a:lnSpc>
                <a:spcPct val="115000"/>
              </a:lnSpc>
              <a:spcBef>
                <a:spcPts val="0"/>
              </a:spcBef>
              <a:spcAft>
                <a:spcPts val="1000"/>
              </a:spcAft>
              <a:buClrTx/>
              <a:buSzTx/>
              <a:buFontTx/>
              <a:buNone/>
              <a:tabLst/>
              <a:defRPr/>
            </a:pPr>
            <a:r>
              <a:rPr lang="ru-RU" sz="1200" b="0" i="0" kern="1200" dirty="0" smtClean="0">
                <a:solidFill>
                  <a:schemeClr val="tx1"/>
                </a:solidFill>
                <a:effectLst/>
                <a:latin typeface="+mn-lt"/>
                <a:ea typeface="+mn-ea"/>
                <a:cs typeface="+mn-cs"/>
              </a:rPr>
              <a:t>В постановлении</a:t>
            </a:r>
            <a:r>
              <a:rPr lang="ru-RU" sz="1200" b="0" i="0" kern="1200" baseline="0" dirty="0" smtClean="0">
                <a:solidFill>
                  <a:schemeClr val="tx1"/>
                </a:solidFill>
                <a:effectLst/>
                <a:latin typeface="+mn-lt"/>
                <a:ea typeface="+mn-ea"/>
                <a:cs typeface="+mn-cs"/>
              </a:rPr>
              <a:t> РФ введено понятие </a:t>
            </a:r>
            <a:r>
              <a:rPr lang="ru-RU" sz="1200" b="1" dirty="0" smtClean="0">
                <a:solidFill>
                  <a:srgbClr val="800000"/>
                </a:solidFill>
              </a:rPr>
              <a:t>Государственная СИСТЕМА управления безопасностью полетов, </a:t>
            </a:r>
            <a:r>
              <a:rPr lang="ru-RU" sz="1200" b="0" dirty="0" smtClean="0">
                <a:solidFill>
                  <a:srgbClr val="800000"/>
                </a:solidFill>
              </a:rPr>
              <a:t>которого нет в документах ИКАО – там говорится о  государственной </a:t>
            </a:r>
            <a:r>
              <a:rPr lang="ru-RU" sz="1200" b="1" dirty="0" smtClean="0">
                <a:solidFill>
                  <a:srgbClr val="800000"/>
                </a:solidFill>
              </a:rPr>
              <a:t>программе</a:t>
            </a:r>
            <a:r>
              <a:rPr lang="ru-RU" sz="1200" b="0" dirty="0" smtClean="0">
                <a:solidFill>
                  <a:srgbClr val="800000"/>
                </a:solidFill>
              </a:rPr>
              <a:t> по безопасности полетов </a:t>
            </a:r>
            <a:endParaRPr lang="ru-RU" sz="1200" b="0" i="0" dirty="0" smtClean="0">
              <a:effectLst/>
              <a:latin typeface="Arial"/>
              <a:ea typeface="Calibri"/>
              <a:cs typeface="Times New Roman"/>
            </a:endParaRPr>
          </a:p>
          <a:p>
            <a:pPr algn="just">
              <a:lnSpc>
                <a:spcPct val="115000"/>
              </a:lnSpc>
              <a:spcAft>
                <a:spcPts val="1000"/>
              </a:spcAft>
            </a:pPr>
            <a:endParaRPr lang="ru-RU" sz="1200" b="0" i="0" dirty="0" smtClean="0">
              <a:effectLst/>
              <a:latin typeface="Arial"/>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smtClean="0">
              <a:effectLst/>
            </a:endParaRPr>
          </a:p>
          <a:p>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3</a:t>
            </a:fld>
            <a:endParaRPr lang="ru-RU"/>
          </a:p>
        </p:txBody>
      </p:sp>
    </p:spTree>
    <p:extLst>
      <p:ext uri="{BB962C8B-B14F-4D97-AF65-F5344CB8AC3E}">
        <p14:creationId xmlns:p14="http://schemas.microsoft.com/office/powerpoint/2010/main" val="100826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15000"/>
              </a:lnSpc>
              <a:spcAft>
                <a:spcPts val="1000"/>
              </a:spcAft>
            </a:pPr>
            <a:r>
              <a:rPr lang="ru-RU" sz="1200" b="0" i="0" dirty="0" smtClean="0">
                <a:effectLst/>
                <a:latin typeface="Arial"/>
                <a:ea typeface="Calibri"/>
                <a:cs typeface="Times New Roman"/>
              </a:rPr>
              <a:t>Для того, чтобы этим определением</a:t>
            </a:r>
            <a:r>
              <a:rPr lang="ru-RU" sz="1200" b="0" i="0" baseline="0" dirty="0" smtClean="0">
                <a:effectLst/>
                <a:latin typeface="Arial"/>
                <a:ea typeface="Calibri"/>
                <a:cs typeface="Times New Roman"/>
              </a:rPr>
              <a:t> безопасности полетов, данном в Приложении 19 к Чикагской конвенции можно было бы пользоваться для </a:t>
            </a:r>
            <a:r>
              <a:rPr lang="ru-RU" sz="1200" dirty="0" smtClean="0">
                <a:effectLst/>
                <a:latin typeface="Arial"/>
                <a:ea typeface="Calibri"/>
                <a:cs typeface="Times New Roman"/>
              </a:rPr>
              <a:t>формирования цели СУБП как системы, предназначенной для обеспечения безопасности полётов в авиакомпании, и разработки метода достижения этой цели, мы уточняем это определение, поясняя, что речь идет о рисках авиационных происшествий  по организационным причинам, а контроль этих рисков означает, что они </a:t>
            </a:r>
            <a:r>
              <a:rPr kumimoji="0" lang="ru-RU" sz="1200" b="0" i="0" u="none" strike="noStrike" kern="1200" cap="none" spc="0" normalizeH="0" baseline="0" noProof="0" dirty="0" smtClean="0">
                <a:ln>
                  <a:noFill/>
                </a:ln>
                <a:solidFill>
                  <a:prstClr val="black"/>
                </a:solidFill>
                <a:effectLst/>
                <a:uLnTx/>
                <a:uFillTx/>
                <a:latin typeface="Arial"/>
                <a:ea typeface="Calibri"/>
                <a:cs typeface="Times New Roman"/>
              </a:rPr>
              <a:t>удерживаются на приемлемом или более низком уровне посредством постоянного процесса выявления опасных факторов и управления связанными с ними рисками для безопасности полетов</a:t>
            </a:r>
            <a:r>
              <a:rPr lang="ru-RU" sz="1200" dirty="0" smtClean="0">
                <a:effectLst/>
                <a:latin typeface="Arial"/>
                <a:ea typeface="Calibri"/>
                <a:cs typeface="Times New Roman"/>
              </a:rPr>
              <a:t>. </a:t>
            </a:r>
          </a:p>
          <a:p>
            <a:pPr algn="just">
              <a:lnSpc>
                <a:spcPct val="115000"/>
              </a:lnSpc>
              <a:spcAft>
                <a:spcPts val="1000"/>
              </a:spcAft>
            </a:pPr>
            <a:endParaRPr lang="ru-RU" sz="1200" dirty="0" smtClean="0">
              <a:effectLst/>
              <a:latin typeface="Arial"/>
              <a:ea typeface="Calibri"/>
              <a:cs typeface="Times New Roman"/>
            </a:endParaRPr>
          </a:p>
          <a:p>
            <a:pPr algn="just">
              <a:lnSpc>
                <a:spcPct val="115000"/>
              </a:lnSpc>
              <a:spcAft>
                <a:spcPts val="1000"/>
              </a:spcAft>
            </a:pPr>
            <a:r>
              <a:rPr lang="ru-RU" sz="1200" dirty="0" smtClean="0">
                <a:effectLst/>
                <a:latin typeface="Arial"/>
                <a:ea typeface="Calibri"/>
                <a:cs typeface="Times New Roman"/>
              </a:rPr>
              <a:t>Обратите внимание – при таком определении безопасности полетов </a:t>
            </a:r>
            <a:r>
              <a:rPr lang="ru-RU" sz="1200" i="1" dirty="0" smtClean="0">
                <a:effectLst/>
                <a:latin typeface="Arial"/>
                <a:ea typeface="Calibri"/>
                <a:cs typeface="Times New Roman"/>
              </a:rPr>
              <a:t>цель СУБП – предотвращение авиационных происшествий по организационным причинам.</a:t>
            </a:r>
            <a:r>
              <a:rPr lang="ru-RU" sz="1200" dirty="0" smtClean="0">
                <a:effectLst/>
                <a:latin typeface="Arial"/>
                <a:ea typeface="Calibri"/>
                <a:cs typeface="Times New Roman"/>
              </a:rPr>
              <a:t> </a:t>
            </a:r>
            <a:endParaRPr lang="ru-RU" sz="1200" dirty="0" smtClean="0">
              <a:effectLst/>
              <a:latin typeface="+mn-l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b="0" i="0" baseline="0" dirty="0" smtClean="0">
              <a:effectLst/>
              <a:latin typeface="Arial"/>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5</a:t>
            </a:fld>
            <a:endParaRPr lang="ru-RU"/>
          </a:p>
        </p:txBody>
      </p:sp>
    </p:spTree>
    <p:extLst>
      <p:ext uri="{BB962C8B-B14F-4D97-AF65-F5344CB8AC3E}">
        <p14:creationId xmlns:p14="http://schemas.microsoft.com/office/powerpoint/2010/main" val="37535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7</a:t>
            </a:fld>
            <a:endParaRPr lang="ru-RU"/>
          </a:p>
        </p:txBody>
      </p:sp>
    </p:spTree>
    <p:extLst>
      <p:ext uri="{BB962C8B-B14F-4D97-AF65-F5344CB8AC3E}">
        <p14:creationId xmlns:p14="http://schemas.microsoft.com/office/powerpoint/2010/main" val="97209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lang="ru-RU" sz="2000" b="0" i="0" u="none" strike="noStrike" baseline="0" dirty="0" smtClean="0">
                <a:solidFill>
                  <a:srgbClr val="000000"/>
                </a:solidFill>
                <a:latin typeface="Arial"/>
              </a:rPr>
              <a:t>Проблемный вопрос безопасности обнаруживается как результат систематического процесса идентификации опасностей в организации. Проблемный вопрос безопасности может быть локальным проявлением одной опасности или сочетанием опасностей в отдельном сегменте деятельности. </a:t>
            </a:r>
            <a:endParaRPr kumimoji="0" lang="ru-RU" sz="20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0" algn="just"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endParaRPr kumimoji="0" lang="ru-RU" sz="20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0" algn="just"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ru-RU" sz="2000" b="0" i="0" u="none" strike="noStrike" kern="1200" cap="none" spc="0" normalizeH="0" baseline="0" noProof="0" dirty="0" smtClean="0">
                <a:ln>
                  <a:noFill/>
                </a:ln>
                <a:solidFill>
                  <a:srgbClr val="800000"/>
                </a:solidFill>
                <a:effectLst/>
                <a:uLnTx/>
                <a:uFillTx/>
                <a:latin typeface="Arial"/>
                <a:ea typeface="+mn-ea"/>
                <a:cs typeface="+mn-cs"/>
              </a:rPr>
              <a:t>Перерастет ли последовательность событий в НЭС или авиационное происшествие - зависит от эффективности барьеров уклонения и восстановления. </a:t>
            </a:r>
          </a:p>
          <a:p>
            <a:pPr algn="l"/>
            <a:endParaRPr lang="ru-RU" sz="1200" b="0" i="1" u="none" strike="noStrike" baseline="0" dirty="0" smtClean="0">
              <a:latin typeface="Arial-ItalicMT"/>
            </a:endParaRPr>
          </a:p>
        </p:txBody>
      </p:sp>
      <p:sp>
        <p:nvSpPr>
          <p:cNvPr id="4" name="Номер слайда 3"/>
          <p:cNvSpPr>
            <a:spLocks noGrp="1"/>
          </p:cNvSpPr>
          <p:nvPr>
            <p:ph type="sldNum" sz="quarter" idx="10"/>
          </p:nvPr>
        </p:nvSpPr>
        <p:spPr/>
        <p:txBody>
          <a:bodyPr/>
          <a:lstStyle/>
          <a:p>
            <a:fld id="{60D782AF-9185-2445-8BEC-8F987940D126}" type="slidenum">
              <a:rPr lang="ru-RU" smtClean="0"/>
              <a:t>9</a:t>
            </a:fld>
            <a:endParaRPr lang="ru-RU"/>
          </a:p>
        </p:txBody>
      </p:sp>
    </p:spTree>
    <p:extLst>
      <p:ext uri="{BB962C8B-B14F-4D97-AF65-F5344CB8AC3E}">
        <p14:creationId xmlns:p14="http://schemas.microsoft.com/office/powerpoint/2010/main" val="197635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solidFill>
                  <a:srgbClr val="800000"/>
                </a:solidFill>
              </a:rPr>
              <a:t>Вспомним  определение безопасности полетов. Безопасность полетов </a:t>
            </a:r>
            <a:r>
              <a:rPr lang="ru-RU" sz="1200" dirty="0" smtClean="0">
                <a:solidFill>
                  <a:srgbClr val="800000"/>
                </a:solidFill>
              </a:rPr>
              <a:t>- состояние, при котором риски, связанные с авиационной деятельностью, относящейся к эксплуатации воздушных судов или непосредственно обеспечивающей такую эксплуатацию, снижены до приемлемого уровня и контролируются </a:t>
            </a:r>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smtClean="0">
              <a:latin typeface="Arial" charset="0"/>
              <a:ea typeface="Arial Unicode MS" pitchFamily="34" charset="-128"/>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latin typeface="Arial" charset="0"/>
                <a:ea typeface="Arial Unicode MS" pitchFamily="34" charset="-128"/>
                <a:cs typeface="Times New Roman" pitchFamily="18" charset="0"/>
              </a:rPr>
              <a:t>Из определения безопасности полетов следует, что ее обеспечение предполагает управление двумя группами рисков: это группа рисков, относящихся к эксплуатации воздушных судов, и группа рисков, относящихся к авиационной деятельности, непосредственно обеспечивающей такую эксплуатацию. Исходя из этого, </a:t>
            </a:r>
            <a:r>
              <a:rPr lang="ru-RU" dirty="0" smtClean="0">
                <a:ea typeface="Arial Unicode MS" pitchFamily="34" charset="-128"/>
                <a:cs typeface="Times New Roman" pitchFamily="18" charset="0"/>
              </a:rPr>
              <a:t>СУБП авиакомпании является интегрированной системой, построенной с учетом причинно-следственной связи между группами рисков, относящихся к летной эксплуатации, и группами рисков, относящихся к авиационной деятельности, непосредственно обеспечивающей летную эксплуатацию (инженерно-авиационное, аэродромное,</a:t>
            </a:r>
            <a:r>
              <a:rPr lang="ru-RU" baseline="0" dirty="0" smtClean="0">
                <a:ea typeface="Arial Unicode MS" pitchFamily="34" charset="-128"/>
                <a:cs typeface="Times New Roman" pitchFamily="18" charset="0"/>
              </a:rPr>
              <a:t> аэронавигационное и </a:t>
            </a:r>
            <a:r>
              <a:rPr lang="ru-RU" baseline="0" dirty="0" err="1" smtClean="0">
                <a:ea typeface="Arial Unicode MS" pitchFamily="34" charset="-128"/>
                <a:cs typeface="Times New Roman" pitchFamily="18" charset="0"/>
              </a:rPr>
              <a:t>т.д</a:t>
            </a:r>
            <a:r>
              <a:rPr lang="ru-RU" baseline="0" dirty="0" smtClean="0">
                <a:ea typeface="Arial Unicode MS" pitchFamily="34" charset="-128"/>
                <a:cs typeface="Times New Roman" pitchFamily="18" charset="0"/>
              </a:rPr>
              <a:t>).</a:t>
            </a:r>
            <a:r>
              <a:rPr lang="ru-RU" dirty="0" smtClean="0">
                <a:ea typeface="Arial Unicode MS" pitchFamily="34" charset="-128"/>
                <a:cs typeface="Times New Roman" pitchFamily="18" charset="0"/>
              </a:rPr>
              <a:t>  Риски второй группы, </a:t>
            </a:r>
            <a:r>
              <a:rPr lang="ru-RU" b="1" dirty="0" smtClean="0">
                <a:ea typeface="Arial Unicode MS" pitchFamily="34" charset="-128"/>
                <a:cs typeface="Times New Roman" pitchFamily="18" charset="0"/>
              </a:rPr>
              <a:t>превышающие приемлемый уровень</a:t>
            </a:r>
            <a:r>
              <a:rPr lang="ru-RU" dirty="0" smtClean="0">
                <a:ea typeface="Arial Unicode MS" pitchFamily="34" charset="-128"/>
                <a:cs typeface="Times New Roman" pitchFamily="18" charset="0"/>
              </a:rPr>
              <a:t>, представляют собой опасности летной эксплуатации. </a:t>
            </a:r>
          </a:p>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ea typeface="Arial Unicode MS" pitchFamily="34" charset="-128"/>
                <a:cs typeface="Times New Roman" pitchFamily="18" charset="0"/>
              </a:rPr>
              <a:t>И летная служба, и обеспечивающие службы(ИАС, СОПАР) являются владельцами собственных процессов управления рисками.</a:t>
            </a: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10</a:t>
            </a:fld>
            <a:endParaRPr lang="ru-RU"/>
          </a:p>
        </p:txBody>
      </p:sp>
    </p:spTree>
    <p:extLst>
      <p:ext uri="{BB962C8B-B14F-4D97-AF65-F5344CB8AC3E}">
        <p14:creationId xmlns:p14="http://schemas.microsoft.com/office/powerpoint/2010/main" val="54719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Желающие могут найти</a:t>
            </a:r>
            <a:r>
              <a:rPr lang="ru-RU" baseline="0" dirty="0" smtClean="0"/>
              <a:t> методологию </a:t>
            </a:r>
            <a:r>
              <a:rPr lang="en-US" baseline="0" dirty="0" smtClean="0"/>
              <a:t>ARMS</a:t>
            </a:r>
            <a:r>
              <a:rPr lang="ru-RU" baseline="0" dirty="0" smtClean="0"/>
              <a:t> на сайте АВИ: </a:t>
            </a:r>
            <a:r>
              <a:rPr lang="en-US" dirty="0" smtClean="0"/>
              <a:t>http://</a:t>
            </a:r>
            <a:r>
              <a:rPr lang="en-US" dirty="0" err="1" smtClean="0"/>
              <a:t>www.helicopter.su</a:t>
            </a:r>
            <a:r>
              <a:rPr lang="en-US" dirty="0" smtClean="0"/>
              <a:t>/</a:t>
            </a:r>
            <a:r>
              <a:rPr lang="en-US" dirty="0" err="1" smtClean="0"/>
              <a:t>pressa</a:t>
            </a:r>
            <a:r>
              <a:rPr lang="en-US" dirty="0" smtClean="0"/>
              <a:t>/articles/2013/08/08/</a:t>
            </a:r>
            <a:r>
              <a:rPr lang="en-US" dirty="0" err="1" smtClean="0"/>
              <a:t>to_chto_myi_iskali_i_ne_mogli_najti</a:t>
            </a:r>
            <a:r>
              <a:rPr lang="en-US" dirty="0" smtClean="0"/>
              <a:t>/</a:t>
            </a:r>
            <a:endParaRPr lang="ru-RU" dirty="0" smtClean="0"/>
          </a:p>
          <a:p>
            <a:endParaRPr lang="ru-RU" dirty="0" smtClean="0"/>
          </a:p>
          <a:p>
            <a:r>
              <a:rPr lang="ru-RU" sz="1200" kern="1200" dirty="0" smtClean="0">
                <a:solidFill>
                  <a:schemeClr val="tx1"/>
                </a:solidFill>
                <a:effectLst/>
                <a:latin typeface="+mn-lt"/>
                <a:ea typeface="+mn-ea"/>
                <a:cs typeface="+mn-cs"/>
              </a:rPr>
              <a:t>Процесс</a:t>
            </a:r>
            <a:r>
              <a:rPr lang="ru-RU" sz="1200" kern="1200" baseline="0" dirty="0" smtClean="0">
                <a:solidFill>
                  <a:schemeClr val="tx1"/>
                </a:solidFill>
                <a:effectLst/>
                <a:latin typeface="+mn-lt"/>
                <a:ea typeface="+mn-ea"/>
                <a:cs typeface="+mn-cs"/>
              </a:rPr>
              <a:t> УРПБ является сложным процессом. </a:t>
            </a:r>
            <a:r>
              <a:rPr lang="ru-RU" sz="1200" kern="1200" dirty="0" smtClean="0">
                <a:solidFill>
                  <a:schemeClr val="tx1"/>
                </a:solidFill>
                <a:effectLst/>
                <a:latin typeface="+mn-lt"/>
                <a:ea typeface="+mn-ea"/>
                <a:cs typeface="+mn-cs"/>
              </a:rPr>
              <a:t>Процесс УРБП включает в себя процессы оценки рисков – управляющие процессы, устанавливающие параметры регулирования,  и процессы регулирования рисков. Процессы оценки рисков реализуются на уровне руководства Авиакомпании и производственных служб.</a:t>
            </a:r>
            <a:endParaRPr lang="ru-R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Процессы оценки рисков устанавливают параметры регулирования рисков и вырабатывают средства контроля рисков, применяемые в процессах регулирования рисков, реализуемых на уровне линейных руководителей и исполнителей производственных заданий. Ниже мы остановимся</a:t>
            </a:r>
            <a:r>
              <a:rPr lang="ru-RU" sz="1200" kern="1200" baseline="0" dirty="0" smtClean="0">
                <a:solidFill>
                  <a:schemeClr val="tx1"/>
                </a:solidFill>
                <a:effectLst/>
                <a:latin typeface="+mn-lt"/>
                <a:ea typeface="+mn-ea"/>
                <a:cs typeface="+mn-cs"/>
              </a:rPr>
              <a:t> на этих процессах более подробно.</a:t>
            </a:r>
            <a:endParaRPr lang="ru-RU" sz="1200" kern="1200" dirty="0" smtClean="0">
              <a:solidFill>
                <a:schemeClr val="tx1"/>
              </a:solidFill>
              <a:effectLst/>
              <a:latin typeface="+mn-lt"/>
              <a:ea typeface="+mn-ea"/>
              <a:cs typeface="+mn-cs"/>
            </a:endParaRP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11</a:t>
            </a:fld>
            <a:endParaRPr lang="ru-RU"/>
          </a:p>
        </p:txBody>
      </p:sp>
    </p:spTree>
    <p:extLst>
      <p:ext uri="{BB962C8B-B14F-4D97-AF65-F5344CB8AC3E}">
        <p14:creationId xmlns:p14="http://schemas.microsoft.com/office/powerpoint/2010/main" val="69713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a:t>
            </a:r>
            <a:r>
              <a:rPr lang="ru-RU" sz="1200" kern="1200" baseline="0" dirty="0" smtClean="0">
                <a:solidFill>
                  <a:schemeClr val="tx1"/>
                </a:solidFill>
                <a:effectLst/>
                <a:latin typeface="+mn-lt"/>
                <a:ea typeface="+mn-ea"/>
                <a:cs typeface="+mn-cs"/>
              </a:rPr>
              <a:t> этом слайде представлена </a:t>
            </a:r>
            <a:r>
              <a:rPr lang="ru-RU" sz="1200" kern="1200" dirty="0" smtClean="0">
                <a:solidFill>
                  <a:schemeClr val="tx1"/>
                </a:solidFill>
                <a:effectLst/>
                <a:latin typeface="+mn-lt"/>
                <a:ea typeface="+mn-ea"/>
                <a:cs typeface="+mn-cs"/>
              </a:rPr>
              <a:t>упрощенная схема процесса оценки рисков.</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Процесс выявления опасностей </a:t>
            </a:r>
            <a:r>
              <a:rPr lang="ru-RU" sz="1200" kern="1200" baseline="0" dirty="0" smtClean="0">
                <a:solidFill>
                  <a:schemeClr val="tx1"/>
                </a:solidFill>
                <a:effectLst/>
                <a:latin typeface="+mn-lt"/>
                <a:ea typeface="+mn-ea"/>
                <a:cs typeface="+mn-cs"/>
              </a:rPr>
              <a:t> (показан синей стрелкой в левом верхнем углу), направлен</a:t>
            </a:r>
            <a:r>
              <a:rPr lang="ru-RU" sz="1200" kern="1200" dirty="0" smtClean="0">
                <a:solidFill>
                  <a:schemeClr val="tx1"/>
                </a:solidFill>
                <a:effectLst/>
                <a:latin typeface="+mn-lt"/>
                <a:ea typeface="+mn-ea"/>
                <a:cs typeface="+mn-cs"/>
              </a:rPr>
              <a:t> на сбор и анализ информации по безопасности безопасности полетов, тем самым выявляя Проблемные вопросы безопасности. Процесс выявления опасностей предоставляет входные данные для оценки рисков. </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Подготовленный специалист (аналитик по безопасности полетов) должен просматривать такие данные достаточно быстро с тем, чтобы любые срочные вопросы могли бы быть своевременно урегулированы. Эта задача решается с помощью процесса классификации риска события. </a:t>
            </a:r>
            <a:r>
              <a:rPr lang="ru-RU" dirty="0" smtClean="0">
                <a:latin typeface="Times New Roman" pitchFamily="18" charset="0"/>
                <a:ea typeface="Arial Unicode MS" pitchFamily="34" charset="-128"/>
                <a:cs typeface="Arial Unicode MS" pitchFamily="34" charset="-128"/>
              </a:rPr>
              <a:t>Все авиационные события, произошедшие с ВС Авиакомпании, подлежат классификации риска события (КРС), выполняемой производственной службой, имеющей непосредственное отношение к этому </a:t>
            </a:r>
            <a:r>
              <a:rPr lang="ru-RU" b="0" dirty="0" smtClean="0">
                <a:latin typeface="Times New Roman" pitchFamily="18" charset="0"/>
                <a:ea typeface="Arial Unicode MS" pitchFamily="34" charset="-128"/>
                <a:cs typeface="Arial Unicode MS" pitchFamily="34" charset="-128"/>
              </a:rPr>
              <a:t>событию. </a:t>
            </a:r>
            <a:r>
              <a:rPr lang="ru-RU" sz="1200" b="0" kern="1200" dirty="0" smtClean="0">
                <a:solidFill>
                  <a:schemeClr val="tx1"/>
                </a:solidFill>
                <a:effectLst/>
                <a:latin typeface="+mn-lt"/>
                <a:ea typeface="+mn-ea"/>
                <a:cs typeface="+mn-cs"/>
              </a:rPr>
              <a:t>КРС </a:t>
            </a:r>
            <a:r>
              <a:rPr lang="ru-RU" sz="1200" kern="1200" dirty="0" smtClean="0">
                <a:solidFill>
                  <a:schemeClr val="tx1"/>
                </a:solidFill>
                <a:effectLst/>
                <a:latin typeface="+mn-lt"/>
                <a:ea typeface="+mn-ea"/>
                <a:cs typeface="+mn-cs"/>
              </a:rPr>
              <a:t>- первого шаг процесса оценки рисков. КРС позволяет произвести </a:t>
            </a:r>
            <a:r>
              <a:rPr lang="ru-RU" sz="1200" i="1" kern="1200" dirty="0" smtClean="0">
                <a:solidFill>
                  <a:schemeClr val="tx1"/>
                </a:solidFill>
                <a:effectLst/>
                <a:latin typeface="+mn-lt"/>
                <a:ea typeface="+mn-ea"/>
                <a:cs typeface="+mn-cs"/>
              </a:rPr>
              <a:t>быструю количественную оценку потенциального риска</a:t>
            </a:r>
            <a:r>
              <a:rPr lang="ru-RU" sz="1200" i="1" kern="1200" baseline="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события, суть</a:t>
            </a:r>
            <a:r>
              <a:rPr lang="ru-RU" sz="1200" i="1" kern="1200" baseline="0" dirty="0" smtClean="0">
                <a:solidFill>
                  <a:schemeClr val="tx1"/>
                </a:solidFill>
                <a:effectLst/>
                <a:latin typeface="+mn-lt"/>
                <a:ea typeface="+mn-ea"/>
                <a:cs typeface="+mn-cs"/>
              </a:rPr>
              <a:t> которой </a:t>
            </a:r>
            <a:r>
              <a:rPr lang="ru-RU" sz="1200" kern="1200" dirty="0" smtClean="0">
                <a:solidFill>
                  <a:schemeClr val="tx1"/>
                </a:solidFill>
                <a:effectLst/>
                <a:latin typeface="+mn-lt"/>
                <a:ea typeface="+mn-ea"/>
                <a:cs typeface="+mn-cs"/>
              </a:rPr>
              <a:t>в том, чтобы определить, в чем состоял риск </a:t>
            </a:r>
            <a:r>
              <a:rPr lang="ru-RU" sz="1200" i="1" kern="1200" dirty="0" smtClean="0">
                <a:solidFill>
                  <a:schemeClr val="tx1"/>
                </a:solidFill>
                <a:effectLst/>
                <a:latin typeface="+mn-lt"/>
                <a:ea typeface="+mn-ea"/>
                <a:cs typeface="+mn-cs"/>
              </a:rPr>
              <a:t>в тот момент</a:t>
            </a:r>
            <a:r>
              <a:rPr lang="ru-RU" sz="1200" kern="1200" dirty="0" smtClean="0">
                <a:solidFill>
                  <a:schemeClr val="tx1"/>
                </a:solidFill>
                <a:effectLst/>
                <a:latin typeface="+mn-lt"/>
                <a:ea typeface="+mn-ea"/>
                <a:cs typeface="+mn-cs"/>
              </a:rPr>
              <a:t>, когда произошло данное событие. Этот процесс подробно</a:t>
            </a:r>
            <a:r>
              <a:rPr lang="ru-RU" sz="1200" kern="1200" baseline="0" dirty="0" smtClean="0">
                <a:solidFill>
                  <a:schemeClr val="tx1"/>
                </a:solidFill>
                <a:effectLst/>
                <a:latin typeface="+mn-lt"/>
                <a:ea typeface="+mn-ea"/>
                <a:cs typeface="+mn-cs"/>
              </a:rPr>
              <a:t> описан в методологии </a:t>
            </a:r>
            <a:r>
              <a:rPr lang="en-US" sz="1200" kern="1200" baseline="0" dirty="0" smtClean="0">
                <a:solidFill>
                  <a:schemeClr val="tx1"/>
                </a:solidFill>
                <a:effectLst/>
                <a:latin typeface="+mn-lt"/>
                <a:ea typeface="+mn-ea"/>
                <a:cs typeface="+mn-cs"/>
              </a:rPr>
              <a:t>ARMS</a:t>
            </a:r>
            <a:r>
              <a:rPr lang="ru-RU" sz="1200" kern="1200" baseline="0" dirty="0" smtClean="0">
                <a:solidFill>
                  <a:schemeClr val="tx1"/>
                </a:solidFill>
                <a:effectLst/>
                <a:latin typeface="+mn-lt"/>
                <a:ea typeface="+mn-ea"/>
                <a:cs typeface="+mn-cs"/>
              </a:rPr>
              <a:t> и за отсутствием  времени мы его рассматривать не будем.</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Результатами</a:t>
            </a:r>
            <a:r>
              <a:rPr lang="ru-RU" sz="1200" kern="1200" dirty="0" smtClean="0">
                <a:solidFill>
                  <a:schemeClr val="tx1"/>
                </a:solidFill>
                <a:effectLst/>
                <a:latin typeface="+mn-lt"/>
                <a:ea typeface="+mn-ea"/>
                <a:cs typeface="+mn-cs"/>
              </a:rPr>
              <a:t> КРС являются как присвоение класса риску (выражается цветом), указывающим, что необходимо предпринять по отношению к событию, так и его числовое значение (индекс значения риска), которое может быть использовано для количественного анализа рисков. Как только риск оценен, событие сохраняется в базе данных. Возможность принятия мер по отдельным событиям вводит в действие первый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шаг процесса </a:t>
            </a:r>
            <a:r>
              <a:rPr lang="ru-RU" sz="1200" b="1" kern="1200" dirty="0" smtClean="0">
                <a:solidFill>
                  <a:schemeClr val="tx1"/>
                </a:solidFill>
                <a:effectLst/>
                <a:latin typeface="+mn-lt"/>
                <a:ea typeface="+mn-ea"/>
                <a:cs typeface="+mn-cs"/>
              </a:rPr>
              <a:t>(красная стрелка</a:t>
            </a:r>
            <a:r>
              <a:rPr lang="ru-RU" sz="1200" kern="1200" dirty="0" smtClean="0">
                <a:solidFill>
                  <a:schemeClr val="tx1"/>
                </a:solidFill>
                <a:effectLst/>
                <a:latin typeface="+mn-lt"/>
                <a:ea typeface="+mn-ea"/>
                <a:cs typeface="+mn-cs"/>
              </a:rPr>
              <a:t>). </a:t>
            </a:r>
            <a:endParaRPr lang="ru-RU"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Вся входящая информация по безопасности также хранится в </a:t>
            </a:r>
            <a:r>
              <a:rPr lang="ru-RU" sz="1200" b="1" kern="1200" dirty="0" smtClean="0">
                <a:solidFill>
                  <a:schemeClr val="tx1"/>
                </a:solidFill>
                <a:effectLst/>
                <a:latin typeface="+mn-lt"/>
                <a:ea typeface="+mn-ea"/>
                <a:cs typeface="+mn-cs"/>
              </a:rPr>
              <a:t>базе данных</a:t>
            </a:r>
            <a:r>
              <a:rPr lang="ru-RU" sz="1200" kern="1200" dirty="0" smtClean="0">
                <a:solidFill>
                  <a:schemeClr val="tx1"/>
                </a:solidFill>
                <a:effectLst/>
                <a:latin typeface="+mn-lt"/>
                <a:ea typeface="+mn-ea"/>
                <a:cs typeface="+mn-cs"/>
              </a:rPr>
              <a:t>. Базу данных необходимо подвергать анализу с тем, чтобы можно было обнаружить любые неблагоприятные тенденции и осуществлять мониторинг эффективности предпринятых ранее мер по снижению рисков. Анализ может привести к обнаружению потенциальных проблемных вопросов безопасности,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риск которых необходимо формально оценить, чтобы определить уровень этого риска и разработать подходящие меры по его снижению (</a:t>
            </a:r>
            <a:r>
              <a:rPr lang="ru-RU" sz="1200" b="1" kern="1200" dirty="0" smtClean="0">
                <a:solidFill>
                  <a:schemeClr val="tx1"/>
                </a:solidFill>
                <a:effectLst/>
                <a:latin typeface="+mn-lt"/>
                <a:ea typeface="+mn-ea"/>
                <a:cs typeface="+mn-cs"/>
              </a:rPr>
              <a:t>желтая стрелка</a:t>
            </a:r>
            <a:r>
              <a:rPr lang="ru-RU"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Анализ базы данных может вскрыть риски, с которыми следует разобраться без промедления, то есть некоторые очевидно  проблемные вопросы фиксируются без проведения оценки рисков. Выявленные таким образом проблемные вопросы</a:t>
            </a:r>
            <a:r>
              <a:rPr lang="ru-RU" sz="1200" kern="1200" baseline="0" dirty="0" smtClean="0">
                <a:solidFill>
                  <a:schemeClr val="tx1"/>
                </a:solidFill>
                <a:effectLst/>
                <a:latin typeface="+mn-lt"/>
                <a:ea typeface="+mn-ea"/>
                <a:cs typeface="+mn-cs"/>
              </a:rPr>
              <a:t> также </a:t>
            </a:r>
            <a:r>
              <a:rPr lang="ru-RU" sz="1200" kern="1200" dirty="0" smtClean="0">
                <a:solidFill>
                  <a:schemeClr val="tx1"/>
                </a:solidFill>
                <a:effectLst/>
                <a:latin typeface="+mn-lt"/>
                <a:ea typeface="+mn-ea"/>
                <a:cs typeface="+mn-cs"/>
              </a:rPr>
              <a:t>должны пройти процедуру ОРПБ, с тем, чтобы они должным образом могли быть измерены и отслежены посредством Реестра рисков. </a:t>
            </a:r>
            <a:endParaRPr lang="ru-R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dirty="0" smtClean="0"/>
          </a:p>
          <a:p>
            <a:endParaRPr lang="ru-RU"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0D782AF-9185-2445-8BEC-8F987940D126}" type="slidenum">
              <a:rPr lang="ru-RU" smtClean="0"/>
              <a:t>12</a:t>
            </a:fld>
            <a:endParaRPr lang="ru-RU"/>
          </a:p>
        </p:txBody>
      </p:sp>
    </p:spTree>
    <p:extLst>
      <p:ext uri="{BB962C8B-B14F-4D97-AF65-F5344CB8AC3E}">
        <p14:creationId xmlns:p14="http://schemas.microsoft.com/office/powerpoint/2010/main" val="296051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t>28.11.14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BE8360E2-D562-4F4D-94C3-D5662B1EB7D3}" type="datetimeFigureOut">
              <a:rPr lang="ru-RU" smtClean="0">
                <a:solidFill>
                  <a:srgbClr val="073E87"/>
                </a:solidFill>
              </a:rPr>
              <a:pPr>
                <a:defRPr/>
              </a:pPr>
              <a:t>28.11.14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A177955-0C10-4C60-A0C7-1C8751D7ED62}"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BE8360E2-D562-4F4D-94C3-D5662B1EB7D3}" type="datetimeFigureOut">
              <a:rPr lang="ru-RU" smtClean="0">
                <a:solidFill>
                  <a:srgbClr val="073E87"/>
                </a:solidFill>
              </a:rPr>
              <a:pPr>
                <a:defRPr/>
              </a:pPr>
              <a:t>28.11.14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A177955-0C10-4C60-A0C7-1C8751D7ED62}"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B352E0E-E1F7-4B24-9738-547F009D8AFE}" type="datetimeFigureOut">
              <a:rPr lang="ru-RU" smtClean="0">
                <a:solidFill>
                  <a:srgbClr val="073E87"/>
                </a:solidFill>
              </a:rPr>
              <a:pPr>
                <a:defRPr/>
              </a:pPr>
              <a:t>28.11.14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712AE063-AA52-480B-813F-0DBF424324A9}"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1115196-1C6F-4784-83AC-30756D8F10B3}" type="datetimeFigureOut">
              <a:rPr lang="en-US" smtClean="0"/>
              <a:t>28.11.14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7254DD7D-310D-4A79-9210-954239F79437}" type="datetimeFigureOut">
              <a:rPr lang="ru-RU" smtClean="0">
                <a:solidFill>
                  <a:srgbClr val="073E87"/>
                </a:solidFill>
              </a:rPr>
              <a:pPr>
                <a:defRPr/>
              </a:pPr>
              <a:t>28.11.14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46903634-58F2-4EF3-BB76-5F0BCE4887BA}"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57181DF8-00AA-4033-AF88-BE5278A961D6}" type="datetimeFigureOut">
              <a:rPr lang="ru-RU" smtClean="0">
                <a:solidFill>
                  <a:srgbClr val="073E87"/>
                </a:solidFill>
              </a:rPr>
              <a:pPr>
                <a:defRPr/>
              </a:pPr>
              <a:t>28.11.14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1054D4BE-C631-4E98-8D32-2B1A5335A489}" type="slidenum">
              <a:rPr lang="ru-RU" smtClean="0">
                <a:solidFill>
                  <a:srgbClr val="073E87"/>
                </a:solidFill>
              </a:rPr>
              <a:pPr>
                <a:defRPr/>
              </a:pPr>
              <a:t>‹#›</a:t>
            </a:fld>
            <a:endParaRPr lang="ru-RU">
              <a:solidFill>
                <a:srgbClr val="073E87"/>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A7F1E3B9-7E67-499F-B4DF-65A4CD179892}" type="datetimeFigureOut">
              <a:rPr lang="ru-RU" smtClean="0">
                <a:solidFill>
                  <a:srgbClr val="073E87"/>
                </a:solidFill>
              </a:rPr>
              <a:pPr>
                <a:defRPr/>
              </a:pPr>
              <a:t>28.11.14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F68641D2-A686-4F77-9BE9-E9B8F89FF560}"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8360E2-D562-4F4D-94C3-D5662B1EB7D3}" type="datetimeFigureOut">
              <a:rPr lang="ru-RU" smtClean="0">
                <a:solidFill>
                  <a:srgbClr val="073E87"/>
                </a:solidFill>
              </a:rPr>
              <a:pPr>
                <a:defRPr/>
              </a:pPr>
              <a:t>28.11.14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AA177955-0C10-4C60-A0C7-1C8751D7ED62}"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CAF0DB4-A164-4D84-951F-3B94E36043F6}" type="datetimeFigureOut">
              <a:rPr lang="ru-RU" smtClean="0">
                <a:solidFill>
                  <a:srgbClr val="073E87"/>
                </a:solidFill>
              </a:rPr>
              <a:pPr>
                <a:defRPr/>
              </a:pPr>
              <a:t>28.11.14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3EF85205-00A0-4689-B7A7-96587C185D4C}" type="slidenum">
              <a:rPr lang="ru-RU" smtClean="0">
                <a:solidFill>
                  <a:srgbClr val="073E87"/>
                </a:solidFill>
              </a:rPr>
              <a:pPr>
                <a:defRPr/>
              </a:pPr>
              <a:t>‹#›</a:t>
            </a:fld>
            <a:endParaRPr lang="ru-RU">
              <a:solidFill>
                <a:srgbClr val="073E87"/>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839557FB-0714-444B-B399-1DC3B0E0EC89}" type="datetimeFigureOut">
              <a:rPr lang="ru-RU" smtClean="0">
                <a:solidFill>
                  <a:srgbClr val="073E87"/>
                </a:solidFill>
              </a:rPr>
              <a:pPr>
                <a:defRPr/>
              </a:pPr>
              <a:t>28.11.14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07B4F22D-1EE3-4205-9AF5-9CBBCF796DFB}" type="slidenum">
              <a:rPr lang="ru-RU" smtClean="0">
                <a:solidFill>
                  <a:srgbClr val="073E87"/>
                </a:solidFill>
              </a:rPr>
              <a:pPr>
                <a:defRPr/>
              </a:pPr>
              <a:t>‹#›</a:t>
            </a:fld>
            <a:endParaRPr lang="ru-RU">
              <a:solidFill>
                <a:srgbClr val="073E8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BE8360E2-D562-4F4D-94C3-D5662B1EB7D3}" type="datetimeFigureOut">
              <a:rPr lang="ru-RU" smtClean="0">
                <a:solidFill>
                  <a:srgbClr val="073E87"/>
                </a:solidFill>
              </a:rPr>
              <a:pPr>
                <a:defRPr/>
              </a:pPr>
              <a:t>28.11.14</a:t>
            </a:fld>
            <a:endParaRPr lang="ru-RU">
              <a:solidFill>
                <a:srgbClr val="073E87"/>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AA177955-0C10-4C60-A0C7-1C8751D7ED62}" type="slidenum">
              <a:rPr lang="ru-RU" smtClean="0">
                <a:solidFill>
                  <a:srgbClr val="073E87"/>
                </a:solidFill>
              </a:rPr>
              <a:pPr>
                <a:defRPr/>
              </a:pPr>
              <a:t>‹#›</a:t>
            </a:fld>
            <a:endParaRPr lang="ru-RU">
              <a:solidFill>
                <a:srgbClr val="073E87"/>
              </a:solidFill>
            </a:endParaRPr>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package" Target="../embeddings/_____Microsoft_Excel1.xlsx"/><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683568" y="908720"/>
            <a:ext cx="7848600" cy="1049287"/>
          </a:xfrm>
        </p:spPr>
        <p:txBody>
          <a:bodyPr>
            <a:normAutofit fontScale="90000"/>
          </a:bodyPr>
          <a:lstStyle/>
          <a:p>
            <a:r>
              <a:rPr lang="ru-RU" sz="3200" b="1" dirty="0"/>
              <a:t>Практика СУБП: </a:t>
            </a:r>
            <a:r>
              <a:rPr lang="ru-RU" sz="3200" b="1" dirty="0" smtClean="0"/>
              <a:t>управление эксплуатационными рисками</a:t>
            </a:r>
            <a:r>
              <a:rPr lang="ru-RU" sz="3200" dirty="0" smtClean="0"/>
              <a:t> </a:t>
            </a:r>
          </a:p>
        </p:txBody>
      </p:sp>
      <p:sp>
        <p:nvSpPr>
          <p:cNvPr id="14338" name="Подзаголовок 3"/>
          <p:cNvSpPr>
            <a:spLocks noGrp="1"/>
          </p:cNvSpPr>
          <p:nvPr>
            <p:ph type="subTitle" idx="1"/>
          </p:nvPr>
        </p:nvSpPr>
        <p:spPr>
          <a:xfrm>
            <a:off x="395536" y="4509120"/>
            <a:ext cx="5904656" cy="1473200"/>
          </a:xfrm>
        </p:spPr>
        <p:txBody>
          <a:bodyPr>
            <a:normAutofit/>
          </a:bodyPr>
          <a:lstStyle/>
          <a:p>
            <a:r>
              <a:rPr lang="ru-RU" sz="2000" dirty="0" smtClean="0"/>
              <a:t>28.11.2014</a:t>
            </a:r>
          </a:p>
          <a:p>
            <a:r>
              <a:rPr lang="ru-RU" sz="2000" dirty="0"/>
              <a:t>В.С. Аксютин</a:t>
            </a:r>
          </a:p>
          <a:p>
            <a:r>
              <a:rPr lang="ru-RU" sz="2000" dirty="0" smtClean="0"/>
              <a:t>Генеральный директор ЗАО СП «</a:t>
            </a:r>
            <a:r>
              <a:rPr lang="ru-RU" sz="2000" dirty="0" err="1" smtClean="0"/>
              <a:t>Авиашельф</a:t>
            </a:r>
            <a:r>
              <a:rPr lang="ru-RU" sz="2000" dirty="0" smtClean="0"/>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661248"/>
            <a:ext cx="2385081" cy="9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3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Структурная схема СУБП</a:t>
            </a:r>
          </a:p>
        </p:txBody>
      </p:sp>
      <p:pic>
        <p:nvPicPr>
          <p:cNvPr id="5" name="Picture 2"/>
          <p:cNvPicPr>
            <a:picLocks noGrp="1" noChangeAspect="1" noChangeArrowheads="1"/>
          </p:cNvPicPr>
          <p:nvPr>
            <p:ph idx="1"/>
          </p:nvPr>
        </p:nvPicPr>
        <p:blipFill>
          <a:blip r:embed="rId3"/>
          <a:srcRect/>
          <a:stretch>
            <a:fillRect/>
          </a:stretch>
        </p:blipFill>
        <p:spPr>
          <a:xfrm>
            <a:off x="251520" y="1628799"/>
            <a:ext cx="8568952" cy="4395369"/>
          </a:xfrm>
        </p:spPr>
      </p:pic>
    </p:spTree>
    <p:extLst>
      <p:ext uri="{BB962C8B-B14F-4D97-AF65-F5344CB8AC3E}">
        <p14:creationId xmlns:p14="http://schemas.microsoft.com/office/powerpoint/2010/main" val="416253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Структура процесса УРБП</a:t>
            </a:r>
            <a:endParaRPr lang="ru-RU" dirty="0"/>
          </a:p>
        </p:txBody>
      </p:sp>
      <p:sp>
        <p:nvSpPr>
          <p:cNvPr id="3" name="Содержимое 2"/>
          <p:cNvSpPr>
            <a:spLocks noGrp="1"/>
          </p:cNvSpPr>
          <p:nvPr>
            <p:ph idx="1"/>
          </p:nvPr>
        </p:nvSpPr>
        <p:spPr/>
        <p:txBody>
          <a:bodyPr>
            <a:normAutofit/>
          </a:bodyPr>
          <a:lstStyle/>
          <a:p>
            <a:pPr algn="just"/>
            <a:r>
              <a:rPr lang="ru-RU" dirty="0">
                <a:solidFill>
                  <a:srgbClr val="800000"/>
                </a:solidFill>
              </a:rPr>
              <a:t>Процесс УРБП включает в себя процессы </a:t>
            </a:r>
            <a:r>
              <a:rPr lang="ru-RU" b="1" dirty="0">
                <a:solidFill>
                  <a:srgbClr val="800000"/>
                </a:solidFill>
              </a:rPr>
              <a:t>оценки</a:t>
            </a:r>
            <a:r>
              <a:rPr lang="ru-RU" dirty="0">
                <a:solidFill>
                  <a:srgbClr val="800000"/>
                </a:solidFill>
              </a:rPr>
              <a:t> рисков – управляющие процессы, устанавливающие параметры регулирования,  </a:t>
            </a:r>
            <a:r>
              <a:rPr lang="ru-RU" dirty="0" smtClean="0">
                <a:solidFill>
                  <a:srgbClr val="800000"/>
                </a:solidFill>
              </a:rPr>
              <a:t>и </a:t>
            </a:r>
            <a:r>
              <a:rPr lang="ru-RU" dirty="0">
                <a:solidFill>
                  <a:srgbClr val="800000"/>
                </a:solidFill>
              </a:rPr>
              <a:t>процессы регулирования </a:t>
            </a:r>
            <a:r>
              <a:rPr lang="ru-RU" dirty="0" smtClean="0">
                <a:solidFill>
                  <a:srgbClr val="800000"/>
                </a:solidFill>
              </a:rPr>
              <a:t>рисков</a:t>
            </a:r>
          </a:p>
          <a:p>
            <a:pPr algn="just"/>
            <a:r>
              <a:rPr lang="ru-RU" dirty="0" smtClean="0">
                <a:solidFill>
                  <a:srgbClr val="800000"/>
                </a:solidFill>
              </a:rPr>
              <a:t>Процессы оценки рисков реализуются </a:t>
            </a:r>
            <a:r>
              <a:rPr lang="ru-RU" dirty="0">
                <a:solidFill>
                  <a:srgbClr val="800000"/>
                </a:solidFill>
              </a:rPr>
              <a:t>на уровне руководства </a:t>
            </a:r>
            <a:r>
              <a:rPr lang="ru-RU" dirty="0" smtClean="0">
                <a:solidFill>
                  <a:srgbClr val="800000"/>
                </a:solidFill>
              </a:rPr>
              <a:t>авиакомпании </a:t>
            </a:r>
            <a:r>
              <a:rPr lang="ru-RU" dirty="0">
                <a:solidFill>
                  <a:srgbClr val="800000"/>
                </a:solidFill>
              </a:rPr>
              <a:t>и производственных служб согласно </a:t>
            </a:r>
            <a:r>
              <a:rPr lang="ru-RU" dirty="0" smtClean="0">
                <a:solidFill>
                  <a:srgbClr val="800000"/>
                </a:solidFill>
              </a:rPr>
              <a:t>методологии </a:t>
            </a:r>
            <a:r>
              <a:rPr lang="en-US" dirty="0" smtClean="0">
                <a:solidFill>
                  <a:srgbClr val="800000"/>
                </a:solidFill>
              </a:rPr>
              <a:t>ARMS</a:t>
            </a:r>
            <a:r>
              <a:rPr lang="ru-RU" dirty="0" smtClean="0">
                <a:solidFill>
                  <a:srgbClr val="800000"/>
                </a:solidFill>
              </a:rPr>
              <a:t> (</a:t>
            </a:r>
            <a:r>
              <a:rPr lang="ru-RU" dirty="0">
                <a:solidFill>
                  <a:srgbClr val="800000"/>
                </a:solidFill>
              </a:rPr>
              <a:t>Управленческие решения по управлению авиационными </a:t>
            </a:r>
            <a:r>
              <a:rPr lang="ru-RU" dirty="0" smtClean="0">
                <a:solidFill>
                  <a:srgbClr val="800000"/>
                </a:solidFill>
              </a:rPr>
              <a:t>рисками)</a:t>
            </a:r>
          </a:p>
          <a:p>
            <a:pPr algn="just"/>
            <a:r>
              <a:rPr lang="ru-RU" dirty="0">
                <a:solidFill>
                  <a:srgbClr val="800000"/>
                </a:solidFill>
              </a:rPr>
              <a:t>Процессы регулирования рисков реализуются на уровне линейных руководителей и исполнителей производственных заданий </a:t>
            </a:r>
          </a:p>
        </p:txBody>
      </p:sp>
    </p:spTree>
    <p:extLst>
      <p:ext uri="{BB962C8B-B14F-4D97-AF65-F5344CB8AC3E}">
        <p14:creationId xmlns:p14="http://schemas.microsoft.com/office/powerpoint/2010/main" val="405126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3600" dirty="0" smtClean="0"/>
              <a:t>Классификация риска события</a:t>
            </a:r>
            <a:endParaRPr lang="ru-RU" sz="3600" dirty="0"/>
          </a:p>
        </p:txBody>
      </p:sp>
      <p:pic>
        <p:nvPicPr>
          <p:cNvPr id="4" name="Picture 5"/>
          <p:cNvPicPr>
            <a:picLocks noChangeAspect="1" noChangeArrowheads="1"/>
          </p:cNvPicPr>
          <p:nvPr/>
        </p:nvPicPr>
        <p:blipFill>
          <a:blip r:embed="rId3"/>
          <a:srcRect/>
          <a:stretch>
            <a:fillRect/>
          </a:stretch>
        </p:blipFill>
        <p:spPr bwMode="auto">
          <a:xfrm>
            <a:off x="539750" y="1484313"/>
            <a:ext cx="8035925" cy="5157787"/>
          </a:xfrm>
          <a:prstGeom prst="rect">
            <a:avLst/>
          </a:prstGeom>
          <a:noFill/>
          <a:ln w="9525">
            <a:noFill/>
            <a:miter lim="800000"/>
            <a:headEnd/>
            <a:tailEnd/>
          </a:ln>
        </p:spPr>
      </p:pic>
    </p:spTree>
    <p:extLst>
      <p:ext uri="{BB962C8B-B14F-4D97-AF65-F5344CB8AC3E}">
        <p14:creationId xmlns:p14="http://schemas.microsoft.com/office/powerpoint/2010/main" val="424304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Процессы оценки рисков</a:t>
            </a:r>
            <a:endParaRPr lang="ru-RU" dirty="0"/>
          </a:p>
        </p:txBody>
      </p:sp>
      <p:pic>
        <p:nvPicPr>
          <p:cNvPr id="4" name="Рисунок 106"/>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984776" cy="4820915"/>
          </a:xfrm>
          <a:prstGeom prst="rect">
            <a:avLst/>
          </a:prstGeom>
          <a:noFill/>
          <a:ln>
            <a:noFill/>
          </a:ln>
        </p:spPr>
      </p:pic>
    </p:spTree>
    <p:extLst>
      <p:ext uri="{BB962C8B-B14F-4D97-AF65-F5344CB8AC3E}">
        <p14:creationId xmlns:p14="http://schemas.microsoft.com/office/powerpoint/2010/main" val="37484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3600" dirty="0" smtClean="0"/>
              <a:t>Выявление опасностей</a:t>
            </a:r>
            <a:endParaRPr lang="ru-RU" sz="3600" dirty="0"/>
          </a:p>
        </p:txBody>
      </p:sp>
      <p:pic>
        <p:nvPicPr>
          <p:cNvPr id="4" name="Picture 2"/>
          <p:cNvPicPr>
            <a:picLocks noGrp="1" noChangeAspect="1" noChangeArrowheads="1"/>
          </p:cNvPicPr>
          <p:nvPr>
            <p:ph idx="1"/>
          </p:nvPr>
        </p:nvPicPr>
        <p:blipFill>
          <a:blip r:embed="rId3"/>
          <a:srcRect/>
          <a:stretch>
            <a:fillRect/>
          </a:stretch>
        </p:blipFill>
        <p:spPr>
          <a:xfrm>
            <a:off x="1259632" y="1628800"/>
            <a:ext cx="6769100" cy="4718050"/>
          </a:xfrm>
        </p:spPr>
      </p:pic>
    </p:spTree>
    <p:extLst>
      <p:ext uri="{BB962C8B-B14F-4D97-AF65-F5344CB8AC3E}">
        <p14:creationId xmlns:p14="http://schemas.microsoft.com/office/powerpoint/2010/main" val="283556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ru-RU" sz="3200" dirty="0" smtClean="0"/>
              <a:t>Оценка риска проблемных вопросов безопасности</a:t>
            </a:r>
            <a:endParaRPr lang="ru-RU"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6840760" cy="5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91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2400" dirty="0" smtClean="0"/>
              <a:t>Пример модели системы, обеспечивающей предотвращение нежелательного события  (ИАС)  </a:t>
            </a:r>
            <a:endParaRPr lang="ru-RU"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7918"/>
            <a:ext cx="7735166" cy="51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47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Пример ОРПБ (ИАС)</a:t>
            </a:r>
            <a:endParaRPr lang="ru-RU" dirty="0"/>
          </a:p>
        </p:txBody>
      </p:sp>
      <p:graphicFrame>
        <p:nvGraphicFramePr>
          <p:cNvPr id="4" name="Object 20"/>
          <p:cNvGraphicFramePr>
            <a:graphicFrameLocks noGrp="1" noChangeAspect="1"/>
          </p:cNvGraphicFramePr>
          <p:nvPr>
            <p:ph idx="1"/>
            <p:extLst>
              <p:ext uri="{D42A27DB-BD31-4B8C-83A1-F6EECF244321}">
                <p14:modId xmlns:p14="http://schemas.microsoft.com/office/powerpoint/2010/main" val="4064218381"/>
              </p:ext>
            </p:extLst>
          </p:nvPr>
        </p:nvGraphicFramePr>
        <p:xfrm>
          <a:off x="1907704" y="1484784"/>
          <a:ext cx="5330132" cy="5073427"/>
        </p:xfrm>
        <a:graphic>
          <a:graphicData uri="http://schemas.openxmlformats.org/presentationml/2006/ole">
            <mc:AlternateContent xmlns:mc="http://schemas.openxmlformats.org/markup-compatibility/2006">
              <mc:Choice xmlns:v="urn:schemas-microsoft-com:vml" Requires="v">
                <p:oleObj spid="_x0000_s2106" name="Лист" r:id="rId5" imgW="12477885" imgH="11877765" progId="Excel.Sheet.12">
                  <p:embed/>
                </p:oleObj>
              </mc:Choice>
              <mc:Fallback>
                <p:oleObj name="Лист" r:id="rId5" imgW="12477885" imgH="11877765" progId="Excel.Sheet.12">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484784"/>
                        <a:ext cx="5330132" cy="5073427"/>
                      </a:xfrm>
                      <a:prstGeom prst="rect">
                        <a:avLst/>
                      </a:prstGeom>
                      <a:noFill/>
                    </p:spPr>
                  </p:pic>
                </p:oleObj>
              </mc:Fallback>
            </mc:AlternateContent>
          </a:graphicData>
        </a:graphic>
      </p:graphicFrame>
    </p:spTree>
    <p:extLst>
      <p:ext uri="{BB962C8B-B14F-4D97-AF65-F5344CB8AC3E}">
        <p14:creationId xmlns:p14="http://schemas.microsoft.com/office/powerpoint/2010/main" val="135697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Результат ОРПБ</a:t>
            </a:r>
            <a:endParaRPr lang="ru-RU" dirty="0"/>
          </a:p>
        </p:txBody>
      </p:sp>
      <p:sp>
        <p:nvSpPr>
          <p:cNvPr id="3" name="Содержимое 2"/>
          <p:cNvSpPr>
            <a:spLocks noGrp="1"/>
          </p:cNvSpPr>
          <p:nvPr>
            <p:ph idx="1"/>
          </p:nvPr>
        </p:nvSpPr>
        <p:spPr>
          <a:xfrm>
            <a:off x="395536" y="1556792"/>
            <a:ext cx="8229600" cy="4876800"/>
          </a:xfrm>
        </p:spPr>
        <p:txBody>
          <a:bodyPr>
            <a:normAutofit fontScale="70000" lnSpcReduction="20000"/>
          </a:bodyPr>
          <a:lstStyle/>
          <a:p>
            <a:r>
              <a:rPr lang="ru-RU" sz="2800" b="1" spc="-100" dirty="0">
                <a:solidFill>
                  <a:srgbClr val="800000"/>
                </a:solidFill>
                <a:latin typeface="+mj-lt"/>
                <a:ea typeface="+mj-ea"/>
                <a:cs typeface="+mj-cs"/>
              </a:rPr>
              <a:t>Неприемлемые уровни риска</a:t>
            </a:r>
            <a:r>
              <a:rPr lang="ru-RU" sz="2800" spc="-100" dirty="0">
                <a:solidFill>
                  <a:srgbClr val="800000"/>
                </a:solidFill>
                <a:latin typeface="+mj-lt"/>
                <a:ea typeface="+mj-ea"/>
                <a:cs typeface="+mj-cs"/>
              </a:rPr>
              <a:t>: </a:t>
            </a:r>
          </a:p>
          <a:p>
            <a:pPr>
              <a:buFont typeface="Wingdings" charset="2"/>
              <a:buChar char="Ø"/>
            </a:pPr>
            <a:r>
              <a:rPr lang="ru-RU" b="1" spc="-100" dirty="0" smtClean="0">
                <a:solidFill>
                  <a:srgbClr val="800000"/>
                </a:solidFill>
                <a:latin typeface="+mj-lt"/>
                <a:ea typeface="+mj-ea"/>
                <a:cs typeface="+mj-cs"/>
              </a:rPr>
              <a:t>Прекратить </a:t>
            </a:r>
            <a:r>
              <a:rPr lang="ru-RU" sz="2600" spc="-100" dirty="0" smtClean="0">
                <a:solidFill>
                  <a:srgbClr val="800000"/>
                </a:solidFill>
                <a:latin typeface="+mj-lt"/>
                <a:ea typeface="+mj-ea"/>
                <a:cs typeface="+mj-cs"/>
              </a:rPr>
              <a:t>– эксплуатационная деятельность должна быть немедленно прекращена</a:t>
            </a:r>
            <a:endParaRPr lang="ru-RU" sz="2600" spc="-100" dirty="0">
              <a:solidFill>
                <a:srgbClr val="800000"/>
              </a:solidFill>
              <a:latin typeface="+mj-lt"/>
              <a:ea typeface="+mj-ea"/>
              <a:cs typeface="+mj-cs"/>
            </a:endParaRPr>
          </a:p>
          <a:p>
            <a:pPr algn="just">
              <a:buFont typeface="Wingdings" charset="2"/>
              <a:buChar char="Ø"/>
            </a:pPr>
            <a:r>
              <a:rPr lang="ru-RU" sz="2600" b="1" spc="-100" dirty="0" smtClean="0">
                <a:solidFill>
                  <a:srgbClr val="800000"/>
                </a:solidFill>
                <a:latin typeface="+mj-lt"/>
                <a:ea typeface="+mj-ea"/>
                <a:cs typeface="+mj-cs"/>
              </a:rPr>
              <a:t>Улучшить</a:t>
            </a:r>
            <a:r>
              <a:rPr lang="ru-RU" sz="2600" spc="-100" dirty="0" smtClean="0">
                <a:solidFill>
                  <a:srgbClr val="800000"/>
                </a:solidFill>
                <a:latin typeface="+mj-lt"/>
                <a:ea typeface="+mj-ea"/>
                <a:cs typeface="+mj-cs"/>
              </a:rPr>
              <a:t> -  </a:t>
            </a:r>
            <a:r>
              <a:rPr lang="ru-RU" sz="2600" spc="-100" dirty="0">
                <a:solidFill>
                  <a:srgbClr val="800000"/>
                </a:solidFill>
                <a:latin typeface="+mj-lt"/>
                <a:ea typeface="+mj-ea"/>
                <a:cs typeface="+mj-cs"/>
              </a:rPr>
              <a:t>вопрос должен быть рассмотрен с принятием необходимого плана действий на уровне Группы по обеспечению безопасности полетов службы (ГОБП), решение этого вопроса должно контролироваться Советом по контролю безопасности (СКБ). Мероприятия по уменьшению риска должны быть четко </a:t>
            </a:r>
            <a:r>
              <a:rPr lang="ru-RU" sz="2600" spc="-100" dirty="0" smtClean="0">
                <a:solidFill>
                  <a:srgbClr val="800000"/>
                </a:solidFill>
                <a:latin typeface="+mj-lt"/>
                <a:ea typeface="+mj-ea"/>
                <a:cs typeface="+mj-cs"/>
              </a:rPr>
              <a:t>определены</a:t>
            </a:r>
            <a:r>
              <a:rPr lang="ru-RU" sz="2600" spc="-100" dirty="0">
                <a:solidFill>
                  <a:srgbClr val="800000"/>
                </a:solidFill>
                <a:latin typeface="+mj-lt"/>
                <a:ea typeface="+mj-ea"/>
                <a:cs typeface="+mj-cs"/>
              </a:rPr>
              <a:t> </a:t>
            </a:r>
            <a:r>
              <a:rPr lang="ru-RU" sz="2600" spc="-100" dirty="0" smtClean="0">
                <a:solidFill>
                  <a:srgbClr val="800000"/>
                </a:solidFill>
                <a:latin typeface="+mj-lt"/>
                <a:ea typeface="+mj-ea"/>
                <a:cs typeface="+mj-cs"/>
              </a:rPr>
              <a:t>и выполнены в установленные сроки.</a:t>
            </a:r>
            <a:endParaRPr lang="ru-RU" sz="2600" spc="-100" dirty="0">
              <a:solidFill>
                <a:srgbClr val="800000"/>
              </a:solidFill>
              <a:latin typeface="+mj-lt"/>
              <a:ea typeface="+mj-ea"/>
              <a:cs typeface="+mj-cs"/>
            </a:endParaRPr>
          </a:p>
          <a:p>
            <a:r>
              <a:rPr lang="ru-RU" sz="2900" b="1" spc="-100" dirty="0">
                <a:solidFill>
                  <a:srgbClr val="800000"/>
                </a:solidFill>
                <a:latin typeface="+mj-lt"/>
                <a:ea typeface="+mj-ea"/>
                <a:cs typeface="+mj-cs"/>
              </a:rPr>
              <a:t>Допустимые уровни риска: </a:t>
            </a:r>
          </a:p>
          <a:p>
            <a:pPr algn="just">
              <a:buFont typeface="Wingdings" charset="2"/>
              <a:buChar char="Ø"/>
            </a:pPr>
            <a:r>
              <a:rPr lang="ru-RU" sz="2600" spc="-100" dirty="0" smtClean="0">
                <a:solidFill>
                  <a:srgbClr val="800000"/>
                </a:solidFill>
                <a:latin typeface="+mj-lt"/>
                <a:ea typeface="+mj-ea"/>
                <a:cs typeface="+mj-cs"/>
              </a:rPr>
              <a:t>Об</a:t>
            </a:r>
            <a:r>
              <a:rPr lang="ru-RU" sz="2600" b="1" spc="-100" dirty="0" smtClean="0">
                <a:solidFill>
                  <a:srgbClr val="800000"/>
                </a:solidFill>
                <a:latin typeface="+mj-lt"/>
                <a:ea typeface="+mj-ea"/>
                <a:cs typeface="+mj-cs"/>
              </a:rPr>
              <a:t>еспечить безопасность </a:t>
            </a:r>
            <a:r>
              <a:rPr lang="ru-RU" sz="2600" spc="-100" dirty="0" smtClean="0">
                <a:solidFill>
                  <a:srgbClr val="800000"/>
                </a:solidFill>
                <a:latin typeface="+mj-lt"/>
                <a:ea typeface="+mj-ea"/>
                <a:cs typeface="+mj-cs"/>
              </a:rPr>
              <a:t>- </a:t>
            </a:r>
            <a:r>
              <a:rPr lang="ru-RU" sz="2600" spc="-100" dirty="0">
                <a:solidFill>
                  <a:srgbClr val="800000"/>
                </a:solidFill>
                <a:latin typeface="+mj-lt"/>
                <a:ea typeface="+mj-ea"/>
                <a:cs typeface="+mj-cs"/>
              </a:rPr>
              <a:t>необходимо постоянно контролировать уровень риска и его </a:t>
            </a:r>
            <a:r>
              <a:rPr lang="ru-RU" sz="2600" spc="-100" dirty="0" smtClean="0">
                <a:solidFill>
                  <a:srgbClr val="800000"/>
                </a:solidFill>
                <a:latin typeface="+mj-lt"/>
                <a:ea typeface="+mj-ea"/>
                <a:cs typeface="+mj-cs"/>
              </a:rPr>
              <a:t>тенденцию  </a:t>
            </a:r>
            <a:r>
              <a:rPr lang="ru-RU" sz="2600" spc="-100" dirty="0">
                <a:solidFill>
                  <a:srgbClr val="800000"/>
                </a:solidFill>
                <a:latin typeface="+mj-lt"/>
                <a:ea typeface="+mj-ea"/>
                <a:cs typeface="+mj-cs"/>
              </a:rPr>
              <a:t>в целях предотвращения эскалации до недопустимого уровня. Следует при </a:t>
            </a:r>
            <a:r>
              <a:rPr lang="ru-RU" sz="2600" spc="-100" dirty="0" smtClean="0">
                <a:solidFill>
                  <a:srgbClr val="800000"/>
                </a:solidFill>
                <a:latin typeface="+mj-lt"/>
                <a:ea typeface="+mj-ea"/>
                <a:cs typeface="+mj-cs"/>
              </a:rPr>
              <a:t>первой </a:t>
            </a:r>
            <a:r>
              <a:rPr lang="ru-RU" sz="2600" spc="-100" dirty="0">
                <a:solidFill>
                  <a:srgbClr val="800000"/>
                </a:solidFill>
                <a:latin typeface="+mj-lt"/>
                <a:ea typeface="+mj-ea"/>
                <a:cs typeface="+mj-cs"/>
              </a:rPr>
              <a:t>возможности </a:t>
            </a:r>
            <a:r>
              <a:rPr lang="ru-RU" sz="2600" spc="-100" dirty="0" smtClean="0">
                <a:solidFill>
                  <a:srgbClr val="800000"/>
                </a:solidFill>
                <a:latin typeface="+mj-lt"/>
                <a:ea typeface="+mj-ea"/>
                <a:cs typeface="+mj-cs"/>
              </a:rPr>
              <a:t>разработать </a:t>
            </a:r>
            <a:r>
              <a:rPr lang="ru-RU" sz="2600" spc="-100" dirty="0">
                <a:solidFill>
                  <a:srgbClr val="800000"/>
                </a:solidFill>
                <a:latin typeface="+mj-lt"/>
                <a:ea typeface="+mj-ea"/>
                <a:cs typeface="+mj-cs"/>
              </a:rPr>
              <a:t>мероприятия по усилению существующих средств контроля риска и рассмотреть необходимость осуществления дополнительных </a:t>
            </a:r>
            <a:r>
              <a:rPr lang="ru-RU" sz="2600" spc="-100" dirty="0" smtClean="0">
                <a:solidFill>
                  <a:srgbClr val="800000"/>
                </a:solidFill>
                <a:latin typeface="+mj-lt"/>
                <a:ea typeface="+mj-ea"/>
                <a:cs typeface="+mj-cs"/>
              </a:rPr>
              <a:t>мер </a:t>
            </a:r>
            <a:r>
              <a:rPr lang="ru-RU" sz="2600" spc="-100" dirty="0">
                <a:solidFill>
                  <a:srgbClr val="800000"/>
                </a:solidFill>
                <a:latin typeface="+mj-lt"/>
                <a:ea typeface="+mj-ea"/>
                <a:cs typeface="+mj-cs"/>
              </a:rPr>
              <a:t>по его снижению. </a:t>
            </a:r>
          </a:p>
          <a:p>
            <a:pPr algn="just">
              <a:buFont typeface="Wingdings" charset="2"/>
              <a:buChar char="Ø"/>
            </a:pPr>
            <a:r>
              <a:rPr lang="ru-RU" sz="2600" b="1" spc="-100" dirty="0">
                <a:solidFill>
                  <a:srgbClr val="800000"/>
                </a:solidFill>
                <a:latin typeface="+mj-lt"/>
                <a:ea typeface="+mj-ea"/>
                <a:cs typeface="+mj-cs"/>
              </a:rPr>
              <a:t>Отслеживать </a:t>
            </a:r>
            <a:r>
              <a:rPr lang="ru-RU" sz="2600" spc="-100" dirty="0" smtClean="0">
                <a:solidFill>
                  <a:srgbClr val="800000"/>
                </a:solidFill>
                <a:latin typeface="+mj-lt"/>
                <a:ea typeface="+mj-ea"/>
                <a:cs typeface="+mj-cs"/>
              </a:rPr>
              <a:t>- </a:t>
            </a:r>
            <a:r>
              <a:rPr lang="ru-RU" sz="2600" spc="-100" dirty="0">
                <a:solidFill>
                  <a:srgbClr val="800000"/>
                </a:solidFill>
                <a:latin typeface="+mj-lt"/>
                <a:ea typeface="+mj-ea"/>
                <a:cs typeface="+mj-cs"/>
              </a:rPr>
              <a:t>проблемный вопрос безопасности отслеживается при регулярном выполнении анализа базы данных и мониторинге значений ОРПБ всех проблемных вопросов безопасности, занесенных в Реестр рисков. </a:t>
            </a:r>
          </a:p>
          <a:p>
            <a:pPr algn="just"/>
            <a:r>
              <a:rPr lang="ru-RU" sz="2600" b="1" spc="-100" dirty="0">
                <a:solidFill>
                  <a:srgbClr val="800000"/>
                </a:solidFill>
                <a:latin typeface="+mj-lt"/>
                <a:ea typeface="+mj-ea"/>
                <a:cs typeface="+mj-cs"/>
              </a:rPr>
              <a:t>Принять </a:t>
            </a:r>
            <a:r>
              <a:rPr lang="ru-RU" sz="2600" b="1" spc="-100" dirty="0" smtClean="0">
                <a:solidFill>
                  <a:srgbClr val="800000"/>
                </a:solidFill>
                <a:latin typeface="+mj-lt"/>
                <a:ea typeface="+mj-ea"/>
                <a:cs typeface="+mj-cs"/>
              </a:rPr>
              <a:t>- </a:t>
            </a:r>
            <a:r>
              <a:rPr lang="ru-RU" sz="2600" spc="-100" dirty="0">
                <a:solidFill>
                  <a:srgbClr val="800000"/>
                </a:solidFill>
                <a:latin typeface="+mj-lt"/>
                <a:ea typeface="+mj-ea"/>
                <a:cs typeface="+mj-cs"/>
              </a:rPr>
              <a:t>никаких конкретных </a:t>
            </a:r>
            <a:r>
              <a:rPr lang="ru-RU" sz="2600" spc="-100" dirty="0" smtClean="0">
                <a:solidFill>
                  <a:srgbClr val="800000"/>
                </a:solidFill>
                <a:latin typeface="+mj-lt"/>
                <a:ea typeface="+mj-ea"/>
                <a:cs typeface="+mj-cs"/>
              </a:rPr>
              <a:t>действий не </a:t>
            </a:r>
            <a:r>
              <a:rPr lang="ru-RU" sz="2600" spc="-100" dirty="0">
                <a:solidFill>
                  <a:srgbClr val="800000"/>
                </a:solidFill>
                <a:latin typeface="+mj-lt"/>
                <a:ea typeface="+mj-ea"/>
                <a:cs typeface="+mj-cs"/>
              </a:rPr>
              <a:t>требуется, так как риск находится в пределах приемлемого уровня. </a:t>
            </a:r>
          </a:p>
          <a:p>
            <a:pPr>
              <a:buFont typeface="Wingdings" charset="2"/>
              <a:buChar char="Ø"/>
            </a:pPr>
            <a:endParaRPr lang="ru-RU" spc="-100" dirty="0">
              <a:solidFill>
                <a:schemeClr val="tx2"/>
              </a:solidFill>
              <a:latin typeface="+mj-lt"/>
              <a:ea typeface="+mj-ea"/>
              <a:cs typeface="+mj-cs"/>
            </a:endParaRPr>
          </a:p>
          <a:p>
            <a:endParaRPr lang="ru-RU" dirty="0">
              <a:solidFill>
                <a:srgbClr val="FF0000"/>
              </a:solidFill>
            </a:endParaRPr>
          </a:p>
          <a:p>
            <a:endParaRPr lang="ru-RU" dirty="0"/>
          </a:p>
          <a:p>
            <a:endParaRPr lang="ru-RU" dirty="0"/>
          </a:p>
        </p:txBody>
      </p:sp>
    </p:spTree>
    <p:extLst>
      <p:ext uri="{BB962C8B-B14F-4D97-AF65-F5344CB8AC3E}">
        <p14:creationId xmlns:p14="http://schemas.microsoft.com/office/powerpoint/2010/main" val="366250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Процесс регулирования рисков</a:t>
            </a:r>
            <a:endParaRPr lang="ru-RU" dirty="0"/>
          </a:p>
        </p:txBody>
      </p:sp>
      <p:sp>
        <p:nvSpPr>
          <p:cNvPr id="3" name="Содержимое 2"/>
          <p:cNvSpPr>
            <a:spLocks noGrp="1"/>
          </p:cNvSpPr>
          <p:nvPr>
            <p:ph idx="1"/>
          </p:nvPr>
        </p:nvSpPr>
        <p:spPr/>
        <p:txBody>
          <a:bodyPr>
            <a:normAutofit fontScale="55000" lnSpcReduction="20000"/>
          </a:bodyPr>
          <a:lstStyle/>
          <a:p>
            <a:pPr algn="just"/>
            <a:r>
              <a:rPr lang="ru-RU" sz="4300" spc="-100" dirty="0">
                <a:solidFill>
                  <a:srgbClr val="800000"/>
                </a:solidFill>
                <a:latin typeface="+mj-lt"/>
                <a:ea typeface="+mj-ea"/>
                <a:cs typeface="+mj-cs"/>
              </a:rPr>
              <a:t>Цель СУБП может быть достигнута только в том случае, когда безопасность полетов обеспечивается при выполнении каждого полетного задания. </a:t>
            </a:r>
          </a:p>
          <a:p>
            <a:pPr algn="just"/>
            <a:r>
              <a:rPr lang="ru-RU" sz="4300" spc="-100" dirty="0">
                <a:solidFill>
                  <a:srgbClr val="800000"/>
                </a:solidFill>
                <a:latin typeface="+mj-lt"/>
                <a:ea typeface="+mj-ea"/>
                <a:cs typeface="+mj-cs"/>
              </a:rPr>
              <a:t>Критерием безопасности является приемлемый уровень риска, который должен поддерживаться в течение всего процесса выполнения полетного задания. </a:t>
            </a:r>
          </a:p>
          <a:p>
            <a:pPr algn="just"/>
            <a:r>
              <a:rPr lang="ru-RU" sz="4300" spc="-100" dirty="0">
                <a:solidFill>
                  <a:srgbClr val="800000"/>
                </a:solidFill>
                <a:latin typeface="+mj-lt"/>
                <a:ea typeface="+mj-ea"/>
                <a:cs typeface="+mj-cs"/>
              </a:rPr>
              <a:t>Учитывая, что риски летной эксплуатации могут быть следствием рисков, не сниженных до приемлемого уровня при осуществлении деятельности, обеспечивающей безопасность летной эксплуатации, СУБП авиакомпании устанавливает требование о достижении приемлемого уровня рисков для безопасности полетов при выполнении каждого производственного задания, выполняемого в службах, обеспечивающих летную эксплуатацию. </a:t>
            </a:r>
          </a:p>
          <a:p>
            <a:pPr algn="just"/>
            <a:endParaRPr lang="ru-RU" dirty="0"/>
          </a:p>
        </p:txBody>
      </p:sp>
    </p:spTree>
    <p:extLst>
      <p:ext uri="{BB962C8B-B14F-4D97-AF65-F5344CB8AC3E}">
        <p14:creationId xmlns:p14="http://schemas.microsoft.com/office/powerpoint/2010/main" val="107140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dirty="0" smtClean="0"/>
              <a:t>Компоненты СУБП</a:t>
            </a:r>
            <a:endParaRPr lang="ru-RU" dirty="0"/>
          </a:p>
        </p:txBody>
      </p:sp>
      <p:sp>
        <p:nvSpPr>
          <p:cNvPr id="2" name="Прямоугольник 1"/>
          <p:cNvSpPr/>
          <p:nvPr/>
        </p:nvSpPr>
        <p:spPr>
          <a:xfrm>
            <a:off x="683568" y="2132856"/>
            <a:ext cx="7776864" cy="381642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436096" y="4221088"/>
            <a:ext cx="2520280" cy="86409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rgbClr val="800000"/>
                </a:solidFill>
              </a:rPr>
              <a:t>Обеспечение безопасности полетов </a:t>
            </a:r>
          </a:p>
        </p:txBody>
      </p:sp>
      <p:sp>
        <p:nvSpPr>
          <p:cNvPr id="4" name="Прямоугольник 3"/>
          <p:cNvSpPr>
            <a:spLocks/>
          </p:cNvSpPr>
          <p:nvPr/>
        </p:nvSpPr>
        <p:spPr>
          <a:xfrm>
            <a:off x="3203848" y="2420888"/>
            <a:ext cx="2952328" cy="97199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dirty="0" smtClean="0">
                <a:solidFill>
                  <a:srgbClr val="800000"/>
                </a:solidFill>
              </a:rPr>
              <a:t>Политика</a:t>
            </a:r>
            <a:endParaRPr lang="ru-RU" sz="2400" dirty="0">
              <a:solidFill>
                <a:srgbClr val="800000"/>
              </a:solidFill>
            </a:endParaRPr>
          </a:p>
        </p:txBody>
      </p:sp>
      <p:sp>
        <p:nvSpPr>
          <p:cNvPr id="5" name="Прямоугольник 4"/>
          <p:cNvSpPr/>
          <p:nvPr/>
        </p:nvSpPr>
        <p:spPr>
          <a:xfrm>
            <a:off x="1331640" y="4221088"/>
            <a:ext cx="2664296" cy="914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rgbClr val="800000"/>
                </a:solidFill>
              </a:rPr>
              <a:t>Управление </a:t>
            </a:r>
            <a:r>
              <a:rPr lang="ru-RU" sz="2000" dirty="0" smtClean="0">
                <a:solidFill>
                  <a:srgbClr val="800000"/>
                </a:solidFill>
              </a:rPr>
              <a:t>рисками для безопасности полетов (УРБП)</a:t>
            </a:r>
            <a:endParaRPr lang="ru-RU" sz="2000" dirty="0">
              <a:solidFill>
                <a:srgbClr val="800000"/>
              </a:solidFill>
            </a:endParaRPr>
          </a:p>
        </p:txBody>
      </p:sp>
      <p:sp>
        <p:nvSpPr>
          <p:cNvPr id="8" name="Двойная стрелка влево/вправо 7"/>
          <p:cNvSpPr/>
          <p:nvPr/>
        </p:nvSpPr>
        <p:spPr>
          <a:xfrm>
            <a:off x="4139952" y="4293096"/>
            <a:ext cx="1152128" cy="720080"/>
          </a:xfrm>
          <a:prstGeom prst="leftRightArrow">
            <a:avLst>
              <a:gd name="adj1" fmla="val 31724"/>
              <a:gd name="adj2" fmla="val 50000"/>
            </a:avLst>
          </a:prstGeom>
          <a:ln/>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9" name="Стрелка вниз 8"/>
          <p:cNvSpPr/>
          <p:nvPr/>
        </p:nvSpPr>
        <p:spPr>
          <a:xfrm rot="2762946">
            <a:off x="3524231" y="3454106"/>
            <a:ext cx="583370" cy="737875"/>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11" name="Стрелка вниз 10"/>
          <p:cNvSpPr/>
          <p:nvPr/>
        </p:nvSpPr>
        <p:spPr>
          <a:xfrm rot="18886947">
            <a:off x="5332677" y="3445693"/>
            <a:ext cx="564454" cy="755252"/>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12" name="Прямоугольник 11"/>
          <p:cNvSpPr/>
          <p:nvPr/>
        </p:nvSpPr>
        <p:spPr>
          <a:xfrm>
            <a:off x="1331640" y="5373216"/>
            <a:ext cx="6768752" cy="4320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rgbClr val="800000"/>
                </a:solidFill>
              </a:rPr>
              <a:t>Популяризация безопасности полетов </a:t>
            </a:r>
          </a:p>
        </p:txBody>
      </p:sp>
    </p:spTree>
    <p:extLst>
      <p:ext uri="{BB962C8B-B14F-4D97-AF65-F5344CB8AC3E}">
        <p14:creationId xmlns:p14="http://schemas.microsoft.com/office/powerpoint/2010/main" val="22131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normAutofit fontScale="90000"/>
          </a:bodyPr>
          <a:lstStyle/>
          <a:p>
            <a:pPr fontAlgn="auto">
              <a:spcAft>
                <a:spcPts val="0"/>
              </a:spcAft>
              <a:defRPr/>
            </a:pPr>
            <a:r>
              <a:rPr lang="ru-RU" sz="4000" dirty="0"/>
              <a:t>Процесс полного регулирования рисков</a:t>
            </a:r>
            <a:endParaRPr lang="ru-RU" dirty="0"/>
          </a:p>
        </p:txBody>
      </p:sp>
      <p:graphicFrame>
        <p:nvGraphicFramePr>
          <p:cNvPr id="5" name="Объект 4"/>
          <p:cNvGraphicFramePr>
            <a:graphicFrameLocks noGrp="1"/>
          </p:cNvGraphicFramePr>
          <p:nvPr>
            <p:ph sz="quarter" idx="4294967295"/>
            <p:extLst>
              <p:ext uri="{D42A27DB-BD31-4B8C-83A1-F6EECF244321}">
                <p14:modId xmlns:p14="http://schemas.microsoft.com/office/powerpoint/2010/main" val="2058555640"/>
              </p:ext>
            </p:extLst>
          </p:nvPr>
        </p:nvGraphicFramePr>
        <p:xfrm>
          <a:off x="1403648" y="1628800"/>
          <a:ext cx="6192690" cy="4529295"/>
        </p:xfrm>
        <a:graphic>
          <a:graphicData uri="http://schemas.openxmlformats.org/drawingml/2006/table">
            <a:tbl>
              <a:tblPr firstRow="1" bandRow="1">
                <a:tableStyleId>{21E4AEA4-8DFA-4A89-87EB-49C32662AFE0}</a:tableStyleId>
              </a:tblPr>
              <a:tblGrid>
                <a:gridCol w="884670"/>
                <a:gridCol w="884670"/>
                <a:gridCol w="884670"/>
                <a:gridCol w="884670"/>
                <a:gridCol w="884670"/>
                <a:gridCol w="884670"/>
                <a:gridCol w="884670"/>
              </a:tblGrid>
              <a:tr h="836547">
                <a:tc>
                  <a:txBody>
                    <a:bodyPr/>
                    <a:lstStyle/>
                    <a:p>
                      <a:pPr algn="just">
                        <a:spcAft>
                          <a:spcPts val="0"/>
                        </a:spcAft>
                        <a:tabLst>
                          <a:tab pos="450215" algn="l"/>
                        </a:tabLst>
                      </a:pPr>
                      <a:r>
                        <a:rPr lang="ru-RU" sz="1800" kern="0" dirty="0">
                          <a:effectLst/>
                        </a:rPr>
                        <a:t> </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О1</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О2</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О3</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О4</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О</a:t>
                      </a:r>
                      <a:r>
                        <a:rPr lang="en-US" sz="1800" kern="0">
                          <a:effectLst/>
                        </a:rPr>
                        <a:t>m</a:t>
                      </a:r>
                      <a:endParaRPr lang="ru-RU" sz="1800" kern="5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dirty="0">
                          <a:effectLst/>
                        </a:rPr>
                        <a:t>СК1</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Р11</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a:effectLst/>
                        </a:rPr>
                        <a:t>СК2</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 </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Р22</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a:effectLst/>
                        </a:rPr>
                        <a:t>СК3</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Р33</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 </a:t>
                      </a:r>
                      <a:endParaRPr lang="ru-RU" sz="1800" kern="50" dirty="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a:effectLst/>
                        </a:rPr>
                        <a:t>СК4</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 </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Р</a:t>
                      </a:r>
                      <a:r>
                        <a:rPr lang="en-US" sz="1800" kern="0">
                          <a:effectLst/>
                        </a:rPr>
                        <a:t>4</a:t>
                      </a:r>
                      <a:r>
                        <a:rPr lang="ru-RU" sz="1800" kern="0">
                          <a:effectLst/>
                        </a:rPr>
                        <a:t>4</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a:effectLst/>
                        </a:rPr>
                        <a:t>….</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en-US" sz="1800" kern="0">
                          <a:effectLst/>
                        </a:rPr>
                        <a:t>….</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r>
              <a:tr h="615458">
                <a:tc>
                  <a:txBody>
                    <a:bodyPr/>
                    <a:lstStyle/>
                    <a:p>
                      <a:pPr algn="just">
                        <a:spcAft>
                          <a:spcPts val="0"/>
                        </a:spcAft>
                        <a:tabLst>
                          <a:tab pos="450215" algn="l"/>
                        </a:tabLst>
                      </a:pPr>
                      <a:r>
                        <a:rPr lang="ru-RU" sz="1800" kern="0" dirty="0">
                          <a:effectLst/>
                        </a:rPr>
                        <a:t>СК</a:t>
                      </a:r>
                      <a:r>
                        <a:rPr lang="en-US" sz="1800" kern="0" dirty="0">
                          <a:effectLst/>
                        </a:rPr>
                        <a:t>n</a:t>
                      </a:r>
                      <a:endParaRPr lang="ru-RU" sz="1800" kern="50" dirty="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a:effectLst/>
                        </a:rPr>
                        <a:t> </a:t>
                      </a:r>
                      <a:endParaRPr lang="ru-RU" sz="1800" kern="50">
                        <a:effectLst/>
                        <a:latin typeface="Arial"/>
                        <a:ea typeface="Arial Unicode MS"/>
                        <a:cs typeface="Times New Roman"/>
                      </a:endParaRPr>
                    </a:p>
                  </a:txBody>
                  <a:tcPr marL="35385" marR="35385" marT="0" marB="0"/>
                </a:tc>
                <a:tc>
                  <a:txBody>
                    <a:bodyPr/>
                    <a:lstStyle/>
                    <a:p>
                      <a:pPr algn="just">
                        <a:spcAft>
                          <a:spcPts val="0"/>
                        </a:spcAft>
                        <a:tabLst>
                          <a:tab pos="450215" algn="l"/>
                        </a:tabLst>
                      </a:pPr>
                      <a:r>
                        <a:rPr lang="ru-RU" sz="1800" kern="0" dirty="0">
                          <a:effectLst/>
                        </a:rPr>
                        <a:t>Р</a:t>
                      </a:r>
                      <a:r>
                        <a:rPr lang="en-US" sz="1800" kern="0" dirty="0" err="1">
                          <a:effectLst/>
                        </a:rPr>
                        <a:t>mn</a:t>
                      </a:r>
                      <a:endParaRPr lang="ru-RU" sz="1800" kern="50" dirty="0">
                        <a:effectLst/>
                        <a:latin typeface="Arial"/>
                        <a:ea typeface="Arial Unicode MS"/>
                        <a:cs typeface="Times New Roman"/>
                      </a:endParaRPr>
                    </a:p>
                  </a:txBody>
                  <a:tcPr marL="35385" marR="35385" marT="0" marB="0"/>
                </a:tc>
              </a:tr>
            </a:tbl>
          </a:graphicData>
        </a:graphic>
      </p:graphicFrame>
    </p:spTree>
    <p:extLst>
      <p:ext uri="{BB962C8B-B14F-4D97-AF65-F5344CB8AC3E}">
        <p14:creationId xmlns:p14="http://schemas.microsoft.com/office/powerpoint/2010/main" val="62236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4"/>
          <p:cNvSpPr>
            <a:spLocks noGrp="1"/>
          </p:cNvSpPr>
          <p:nvPr>
            <p:ph type="title"/>
          </p:nvPr>
        </p:nvSpPr>
        <p:spPr/>
        <p:txBody>
          <a:bodyPr/>
          <a:lstStyle/>
          <a:p>
            <a:r>
              <a:rPr lang="ru-RU" sz="3600" smtClean="0"/>
              <a:t>Процесс полного регулирования рисков</a:t>
            </a:r>
            <a:endParaRPr lang="ru-RU" smtClean="0"/>
          </a:p>
        </p:txBody>
      </p:sp>
      <p:pic>
        <p:nvPicPr>
          <p:cNvPr id="43010" name="Picture 2"/>
          <p:cNvPicPr>
            <a:picLocks noGrp="1" noChangeAspect="1" noChangeArrowheads="1"/>
          </p:cNvPicPr>
          <p:nvPr>
            <p:ph sz="quarter" idx="4294967295"/>
          </p:nvPr>
        </p:nvPicPr>
        <p:blipFill>
          <a:blip r:embed="rId3"/>
          <a:srcRect/>
          <a:stretch>
            <a:fillRect/>
          </a:stretch>
        </p:blipFill>
        <p:spPr>
          <a:xfrm>
            <a:off x="-828675" y="1844675"/>
            <a:ext cx="7518400" cy="2036763"/>
          </a:xfrm>
          <a:prstGeom prst="rect">
            <a:avLst/>
          </a:prstGeom>
        </p:spPr>
      </p:pic>
      <p:pic>
        <p:nvPicPr>
          <p:cNvPr id="43011" name="Picture 4"/>
          <p:cNvPicPr>
            <a:picLocks noGrp="1" noChangeAspect="1" noChangeArrowheads="1"/>
          </p:cNvPicPr>
          <p:nvPr>
            <p:ph sz="quarter" idx="4294967295"/>
          </p:nvPr>
        </p:nvPicPr>
        <p:blipFill>
          <a:blip r:embed="rId4"/>
          <a:srcRect/>
          <a:stretch>
            <a:fillRect/>
          </a:stretch>
        </p:blipFill>
        <p:spPr>
          <a:xfrm>
            <a:off x="2051050" y="2708275"/>
            <a:ext cx="8542338" cy="3911600"/>
          </a:xfrm>
          <a:prstGeom prst="rect">
            <a:avLst/>
          </a:prstGeom>
        </p:spPr>
      </p:pic>
    </p:spTree>
    <p:extLst>
      <p:ext uri="{BB962C8B-B14F-4D97-AF65-F5344CB8AC3E}">
        <p14:creationId xmlns:p14="http://schemas.microsoft.com/office/powerpoint/2010/main" val="194115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normAutofit fontScale="90000"/>
          </a:bodyPr>
          <a:lstStyle/>
          <a:p>
            <a:r>
              <a:rPr lang="ru-RU" sz="3600" smtClean="0"/>
              <a:t>Процесс неполного регулирования рисков</a:t>
            </a:r>
            <a:endParaRPr lang="ru-RU" smtClean="0"/>
          </a:p>
        </p:txBody>
      </p:sp>
      <p:pic>
        <p:nvPicPr>
          <p:cNvPr id="46082" name="Picture 2"/>
          <p:cNvPicPr>
            <a:picLocks noGrp="1" noChangeAspect="1" noChangeArrowheads="1"/>
          </p:cNvPicPr>
          <p:nvPr>
            <p:ph sz="quarter" idx="4294967295"/>
          </p:nvPr>
        </p:nvPicPr>
        <p:blipFill>
          <a:blip r:embed="rId3"/>
          <a:srcRect/>
          <a:stretch>
            <a:fillRect/>
          </a:stretch>
        </p:blipFill>
        <p:spPr>
          <a:xfrm>
            <a:off x="-1116013" y="1989138"/>
            <a:ext cx="8174038" cy="2016125"/>
          </a:xfrm>
          <a:prstGeom prst="rect">
            <a:avLst/>
          </a:prstGeom>
        </p:spPr>
      </p:pic>
      <p:pic>
        <p:nvPicPr>
          <p:cNvPr id="46083" name="Picture 3"/>
          <p:cNvPicPr>
            <a:picLocks noGrp="1" noChangeAspect="1" noChangeArrowheads="1"/>
          </p:cNvPicPr>
          <p:nvPr>
            <p:ph sz="quarter" idx="4294967295"/>
          </p:nvPr>
        </p:nvPicPr>
        <p:blipFill>
          <a:blip r:embed="rId4"/>
          <a:srcRect/>
          <a:stretch>
            <a:fillRect/>
          </a:stretch>
        </p:blipFill>
        <p:spPr>
          <a:xfrm>
            <a:off x="2103438" y="3213100"/>
            <a:ext cx="8285162" cy="3792538"/>
          </a:xfrm>
          <a:prstGeom prst="rect">
            <a:avLst/>
          </a:prstGeom>
        </p:spPr>
      </p:pic>
    </p:spTree>
    <p:extLst>
      <p:ext uri="{BB962C8B-B14F-4D97-AF65-F5344CB8AC3E}">
        <p14:creationId xmlns:p14="http://schemas.microsoft.com/office/powerpoint/2010/main" val="289358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Карта контроля рисков</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23020"/>
            <a:ext cx="4752528" cy="508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8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Можно ли предотвратить все АП?</a:t>
            </a:r>
            <a:endParaRPr lang="ru-RU" dirty="0"/>
          </a:p>
        </p:txBody>
      </p:sp>
      <p:sp>
        <p:nvSpPr>
          <p:cNvPr id="3" name="Объект 2"/>
          <p:cNvSpPr>
            <a:spLocks noGrp="1"/>
          </p:cNvSpPr>
          <p:nvPr>
            <p:ph idx="1"/>
          </p:nvPr>
        </p:nvSpPr>
        <p:spPr/>
        <p:txBody>
          <a:bodyPr>
            <a:normAutofit/>
          </a:bodyPr>
          <a:lstStyle/>
          <a:p>
            <a:pPr marL="0" indent="0" algn="just">
              <a:buNone/>
            </a:pPr>
            <a:endParaRPr lang="ru-RU" sz="2000" dirty="0" smtClean="0">
              <a:solidFill>
                <a:srgbClr val="800000"/>
              </a:solidFill>
            </a:endParaRPr>
          </a:p>
          <a:p>
            <a:pPr marL="0" indent="0" algn="just">
              <a:buNone/>
            </a:pPr>
            <a:endParaRPr lang="ru-RU" sz="2000" dirty="0">
              <a:solidFill>
                <a:srgbClr val="800000"/>
              </a:solidFill>
            </a:endParaRPr>
          </a:p>
          <a:p>
            <a:pPr marL="0" indent="0" algn="just">
              <a:buNone/>
            </a:pPr>
            <a:r>
              <a:rPr lang="ru-RU" sz="2000" b="1" i="1" dirty="0" smtClean="0">
                <a:solidFill>
                  <a:srgbClr val="800000"/>
                </a:solidFill>
              </a:rPr>
              <a:t>Безопасность - это </a:t>
            </a:r>
            <a:r>
              <a:rPr lang="ru-RU" sz="2000" b="1" i="1" dirty="0">
                <a:solidFill>
                  <a:srgbClr val="800000"/>
                </a:solidFill>
              </a:rPr>
              <a:t>партизанская война, </a:t>
            </a:r>
            <a:r>
              <a:rPr lang="ru-RU" sz="2000" b="1" i="1" dirty="0" smtClean="0">
                <a:solidFill>
                  <a:srgbClr val="800000"/>
                </a:solidFill>
              </a:rPr>
              <a:t>в которой вы</a:t>
            </a:r>
            <a:r>
              <a:rPr lang="ru-RU" sz="2000" b="1" i="1" dirty="0">
                <a:solidFill>
                  <a:srgbClr val="800000"/>
                </a:solidFill>
              </a:rPr>
              <a:t>, вероятно, </a:t>
            </a:r>
            <a:r>
              <a:rPr lang="ru-RU" sz="2000" b="1" i="1" dirty="0" smtClean="0">
                <a:solidFill>
                  <a:srgbClr val="800000"/>
                </a:solidFill>
              </a:rPr>
              <a:t>проиграете </a:t>
            </a:r>
            <a:r>
              <a:rPr lang="ru-RU" sz="2000" b="1" i="1" dirty="0">
                <a:solidFill>
                  <a:srgbClr val="800000"/>
                </a:solidFill>
              </a:rPr>
              <a:t>(поскольку энтропия </a:t>
            </a:r>
            <a:r>
              <a:rPr lang="ru-RU" sz="2000" b="1" i="1" dirty="0" smtClean="0">
                <a:solidFill>
                  <a:srgbClr val="800000"/>
                </a:solidFill>
              </a:rPr>
              <a:t>поглотит нас всех, </a:t>
            </a:r>
            <a:r>
              <a:rPr lang="ru-RU" sz="2000" b="1" i="1" dirty="0">
                <a:solidFill>
                  <a:srgbClr val="800000"/>
                </a:solidFill>
              </a:rPr>
              <a:t>в конце концов), но </a:t>
            </a:r>
            <a:r>
              <a:rPr lang="ru-RU" sz="2000" b="1" i="1" dirty="0" smtClean="0">
                <a:solidFill>
                  <a:srgbClr val="800000"/>
                </a:solidFill>
              </a:rPr>
              <a:t>вы, тем не мене, можете </a:t>
            </a:r>
            <a:r>
              <a:rPr lang="ru-RU" sz="2000" b="1" i="1" dirty="0">
                <a:solidFill>
                  <a:srgbClr val="800000"/>
                </a:solidFill>
              </a:rPr>
              <a:t>сделать лучшее, </a:t>
            </a:r>
            <a:r>
              <a:rPr lang="ru-RU" sz="2000" b="1" i="1" dirty="0" smtClean="0">
                <a:solidFill>
                  <a:srgbClr val="800000"/>
                </a:solidFill>
              </a:rPr>
              <a:t>на что вы способны</a:t>
            </a:r>
          </a:p>
          <a:p>
            <a:pPr marL="0" indent="0" algn="just">
              <a:buNone/>
            </a:pPr>
            <a:endParaRPr lang="ru-RU" sz="2000" b="1" i="1" dirty="0">
              <a:solidFill>
                <a:srgbClr val="800000"/>
              </a:solidFill>
            </a:endParaRPr>
          </a:p>
          <a:p>
            <a:pPr marL="0" indent="0" algn="just">
              <a:buNone/>
            </a:pPr>
            <a:r>
              <a:rPr lang="ru-RU" sz="2000" dirty="0" smtClean="0">
                <a:solidFill>
                  <a:srgbClr val="800000"/>
                </a:solidFill>
              </a:rPr>
              <a:t>Джеймс </a:t>
            </a:r>
            <a:r>
              <a:rPr lang="ru-RU" sz="2000" dirty="0" err="1" smtClean="0">
                <a:solidFill>
                  <a:srgbClr val="800000"/>
                </a:solidFill>
              </a:rPr>
              <a:t>Ризон</a:t>
            </a:r>
            <a:endParaRPr lang="ru-RU" sz="2000" dirty="0">
              <a:solidFill>
                <a:srgbClr val="800000"/>
              </a:solidFill>
            </a:endParaRPr>
          </a:p>
        </p:txBody>
      </p:sp>
    </p:spTree>
    <p:extLst>
      <p:ext uri="{BB962C8B-B14F-4D97-AF65-F5344CB8AC3E}">
        <p14:creationId xmlns:p14="http://schemas.microsoft.com/office/powerpoint/2010/main" val="2714823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              </a:t>
            </a:r>
            <a:r>
              <a:rPr lang="ru-RU" sz="4000" b="1" cap="all" spc="-100" dirty="0">
                <a:solidFill>
                  <a:schemeClr val="tx2"/>
                </a:solidFill>
                <a:latin typeface="+mj-lt"/>
                <a:ea typeface="+mj-ea"/>
                <a:cs typeface="+mj-cs"/>
              </a:rPr>
              <a:t>СПАСИБО ЗА ВНИМАНИЕ</a:t>
            </a:r>
          </a:p>
        </p:txBody>
      </p:sp>
    </p:spTree>
    <p:extLst>
      <p:ext uri="{BB962C8B-B14F-4D97-AF65-F5344CB8AC3E}">
        <p14:creationId xmlns:p14="http://schemas.microsoft.com/office/powerpoint/2010/main" val="1416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Основные понятия</a:t>
            </a:r>
            <a:endParaRPr lang="ru-RU" dirty="0"/>
          </a:p>
        </p:txBody>
      </p:sp>
      <p:sp>
        <p:nvSpPr>
          <p:cNvPr id="3" name="Содержимое 2"/>
          <p:cNvSpPr>
            <a:spLocks noGrp="1"/>
          </p:cNvSpPr>
          <p:nvPr>
            <p:ph idx="1"/>
          </p:nvPr>
        </p:nvSpPr>
        <p:spPr>
          <a:xfrm>
            <a:off x="457200" y="1600200"/>
            <a:ext cx="8291264" cy="4876800"/>
          </a:xfrm>
        </p:spPr>
        <p:txBody>
          <a:bodyPr>
            <a:noAutofit/>
          </a:bodyPr>
          <a:lstStyle/>
          <a:p>
            <a:pPr algn="just"/>
            <a:r>
              <a:rPr lang="ru-RU" sz="2000" b="1" dirty="0">
                <a:solidFill>
                  <a:srgbClr val="800000"/>
                </a:solidFill>
              </a:rPr>
              <a:t>Государственная программа по безопасности </a:t>
            </a:r>
            <a:r>
              <a:rPr lang="ru-RU" sz="2000" b="1" dirty="0" smtClean="0">
                <a:solidFill>
                  <a:srgbClr val="800000"/>
                </a:solidFill>
              </a:rPr>
              <a:t>полетов </a:t>
            </a:r>
            <a:r>
              <a:rPr lang="ru-RU" sz="2000" b="1" i="1" dirty="0">
                <a:solidFill>
                  <a:srgbClr val="800000"/>
                </a:solidFill>
              </a:rPr>
              <a:t>- </a:t>
            </a:r>
            <a:r>
              <a:rPr lang="ru-RU" sz="2000" dirty="0" smtClean="0">
                <a:solidFill>
                  <a:srgbClr val="800000"/>
                </a:solidFill>
              </a:rPr>
              <a:t>единый </a:t>
            </a:r>
            <a:r>
              <a:rPr lang="ru-RU" sz="2000" dirty="0">
                <a:solidFill>
                  <a:srgbClr val="800000"/>
                </a:solidFill>
              </a:rPr>
              <a:t>комплекс правил и видов деятельности, нацеленных на повышение безопасности </a:t>
            </a:r>
            <a:r>
              <a:rPr lang="ru-RU" sz="2000" dirty="0" smtClean="0">
                <a:solidFill>
                  <a:srgbClr val="800000"/>
                </a:solidFill>
              </a:rPr>
              <a:t>полетов</a:t>
            </a:r>
            <a:r>
              <a:rPr lang="ru-RU" sz="2000" dirty="0">
                <a:solidFill>
                  <a:srgbClr val="800000"/>
                </a:solidFill>
              </a:rPr>
              <a:t> </a:t>
            </a:r>
            <a:r>
              <a:rPr lang="ru-RU" sz="2000" dirty="0" smtClean="0">
                <a:solidFill>
                  <a:srgbClr val="800000"/>
                </a:solidFill>
              </a:rPr>
              <a:t>(ИКАО, Приложение 19)</a:t>
            </a:r>
          </a:p>
          <a:p>
            <a:pPr algn="just"/>
            <a:r>
              <a:rPr lang="ru-RU" sz="2000" b="1" i="1" dirty="0">
                <a:solidFill>
                  <a:srgbClr val="800000"/>
                </a:solidFill>
              </a:rPr>
              <a:t>Государственная программа по безопасности полетов. </a:t>
            </a:r>
            <a:r>
              <a:rPr lang="ru-RU" sz="2000" dirty="0">
                <a:solidFill>
                  <a:srgbClr val="800000"/>
                </a:solidFill>
              </a:rPr>
              <a:t>Комплекс правил и мероприятий, направленных на повышение уровня безопасности </a:t>
            </a:r>
            <a:r>
              <a:rPr lang="ru-RU" sz="2000" dirty="0" smtClean="0">
                <a:solidFill>
                  <a:srgbClr val="800000"/>
                </a:solidFill>
              </a:rPr>
              <a:t>полетов (ИКАО, РУБП). </a:t>
            </a:r>
          </a:p>
          <a:p>
            <a:pPr algn="just"/>
            <a:r>
              <a:rPr lang="ru-RU" sz="2000" b="1" dirty="0" smtClean="0">
                <a:solidFill>
                  <a:srgbClr val="800000"/>
                </a:solidFill>
              </a:rPr>
              <a:t>Государственная СИСТЕМА </a:t>
            </a:r>
            <a:r>
              <a:rPr lang="ru-RU" sz="2000" b="1" dirty="0">
                <a:solidFill>
                  <a:srgbClr val="800000"/>
                </a:solidFill>
              </a:rPr>
              <a:t>управления безопасностью </a:t>
            </a:r>
            <a:r>
              <a:rPr lang="ru-RU" sz="2000" b="1" dirty="0" smtClean="0">
                <a:solidFill>
                  <a:srgbClr val="800000"/>
                </a:solidFill>
              </a:rPr>
              <a:t>полетов </a:t>
            </a:r>
            <a:r>
              <a:rPr lang="ru-RU" sz="2000" dirty="0">
                <a:solidFill>
                  <a:srgbClr val="800000"/>
                </a:solidFill>
              </a:rPr>
              <a:t>- совокупность осуществляемых на государственном уровне мероприятий по выявлению потенциальных и фактических факторов опасности, по оценке риска их проявления, по разработке и принятию корректирующих действий,   необходимых для  поддержания приемлемого    уровня безопасности полетов, по оценке эффективности мер по управлению безопасностью полетов гражданских воздушных </a:t>
            </a:r>
            <a:r>
              <a:rPr lang="ru-RU" sz="2000" dirty="0" smtClean="0">
                <a:solidFill>
                  <a:srgbClr val="800000"/>
                </a:solidFill>
              </a:rPr>
              <a:t>судов</a:t>
            </a:r>
            <a:r>
              <a:rPr lang="ru-RU" sz="2000" dirty="0">
                <a:solidFill>
                  <a:srgbClr val="800000"/>
                </a:solidFill>
              </a:rPr>
              <a:t> </a:t>
            </a:r>
            <a:r>
              <a:rPr lang="ru-RU" sz="2000" dirty="0" smtClean="0">
                <a:solidFill>
                  <a:srgbClr val="800000"/>
                </a:solidFill>
              </a:rPr>
              <a:t>(РФ)</a:t>
            </a:r>
            <a:endParaRPr lang="ru-RU" sz="2000" dirty="0">
              <a:solidFill>
                <a:srgbClr val="800000"/>
              </a:solidFill>
            </a:endParaRPr>
          </a:p>
          <a:p>
            <a:pPr algn="just"/>
            <a:endParaRPr lang="ru-RU" sz="2000" dirty="0"/>
          </a:p>
          <a:p>
            <a:pPr algn="just"/>
            <a:endParaRPr lang="ru-RU" sz="2000" dirty="0">
              <a:solidFill>
                <a:srgbClr val="800000"/>
              </a:solidFill>
            </a:endParaRPr>
          </a:p>
        </p:txBody>
      </p:sp>
    </p:spTree>
    <p:extLst>
      <p:ext uri="{BB962C8B-B14F-4D97-AF65-F5344CB8AC3E}">
        <p14:creationId xmlns:p14="http://schemas.microsoft.com/office/powerpoint/2010/main" val="324332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Основные понятия</a:t>
            </a:r>
          </a:p>
        </p:txBody>
      </p:sp>
      <p:sp>
        <p:nvSpPr>
          <p:cNvPr id="3" name="Содержимое 2"/>
          <p:cNvSpPr>
            <a:spLocks noGrp="1"/>
          </p:cNvSpPr>
          <p:nvPr>
            <p:ph idx="1"/>
          </p:nvPr>
        </p:nvSpPr>
        <p:spPr/>
        <p:txBody>
          <a:bodyPr>
            <a:normAutofit lnSpcReduction="10000"/>
          </a:bodyPr>
          <a:lstStyle/>
          <a:p>
            <a:pPr algn="just"/>
            <a:r>
              <a:rPr lang="ru-RU" b="1" dirty="0">
                <a:solidFill>
                  <a:srgbClr val="800000"/>
                </a:solidFill>
              </a:rPr>
              <a:t>Система управления безопасностью полетов </a:t>
            </a:r>
            <a:r>
              <a:rPr lang="ru-RU" b="1" dirty="0" smtClean="0">
                <a:solidFill>
                  <a:srgbClr val="800000"/>
                </a:solidFill>
              </a:rPr>
              <a:t>- </a:t>
            </a:r>
            <a:r>
              <a:rPr lang="ru-RU" dirty="0" smtClean="0">
                <a:solidFill>
                  <a:srgbClr val="800000"/>
                </a:solidFill>
              </a:rPr>
              <a:t>системный подход </a:t>
            </a:r>
            <a:r>
              <a:rPr lang="ru-RU" dirty="0">
                <a:solidFill>
                  <a:srgbClr val="800000"/>
                </a:solidFill>
              </a:rPr>
              <a:t>к управлению безопасностью полетов, включая необходимую организационную структуру, иерархию ответственности, руководящие принципы и </a:t>
            </a:r>
            <a:r>
              <a:rPr lang="ru-RU" dirty="0" smtClean="0">
                <a:solidFill>
                  <a:srgbClr val="800000"/>
                </a:solidFill>
              </a:rPr>
              <a:t>процедуры (ИКАО, Приложение 19)</a:t>
            </a:r>
          </a:p>
          <a:p>
            <a:pPr algn="just"/>
            <a:r>
              <a:rPr lang="ru-RU" b="1" dirty="0" smtClean="0">
                <a:solidFill>
                  <a:srgbClr val="800000"/>
                </a:solidFill>
              </a:rPr>
              <a:t>Система </a:t>
            </a:r>
            <a:r>
              <a:rPr lang="ru-RU" b="1" dirty="0">
                <a:solidFill>
                  <a:srgbClr val="800000"/>
                </a:solidFill>
              </a:rPr>
              <a:t>управления безопасностью полетов </a:t>
            </a:r>
            <a:r>
              <a:rPr lang="ru-RU" dirty="0" smtClean="0">
                <a:solidFill>
                  <a:srgbClr val="800000"/>
                </a:solidFill>
              </a:rPr>
              <a:t>- </a:t>
            </a:r>
            <a:r>
              <a:rPr lang="ru-RU" dirty="0">
                <a:solidFill>
                  <a:srgbClr val="800000"/>
                </a:solidFill>
              </a:rPr>
              <a:t>совокупность осуществляемых поставщиком услуг мероприятий по выявлению потенциальных и фактических факторов опасности, по оценке риска их проявления, по разработке и принятию корректирующих действий,  необходимых для поддержания приемлемого уровня безопасности полетов, по оценке эффективности мер по управлению безопасностью </a:t>
            </a:r>
            <a:r>
              <a:rPr lang="ru-RU" dirty="0" smtClean="0">
                <a:solidFill>
                  <a:srgbClr val="800000"/>
                </a:solidFill>
              </a:rPr>
              <a:t>полетов (РФ)</a:t>
            </a:r>
            <a:endParaRPr lang="ru-RU" dirty="0">
              <a:solidFill>
                <a:srgbClr val="800000"/>
              </a:solidFill>
            </a:endParaRPr>
          </a:p>
          <a:p>
            <a:endParaRPr lang="ru-RU" dirty="0" smtClean="0"/>
          </a:p>
          <a:p>
            <a:endParaRPr lang="ru-RU" dirty="0"/>
          </a:p>
          <a:p>
            <a:endParaRPr lang="ru-RU" dirty="0"/>
          </a:p>
        </p:txBody>
      </p:sp>
    </p:spTree>
    <p:extLst>
      <p:ext uri="{BB962C8B-B14F-4D97-AF65-F5344CB8AC3E}">
        <p14:creationId xmlns:p14="http://schemas.microsoft.com/office/powerpoint/2010/main" val="339049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Основные понятия</a:t>
            </a:r>
          </a:p>
        </p:txBody>
      </p:sp>
      <p:sp>
        <p:nvSpPr>
          <p:cNvPr id="3" name="Содержимое 2"/>
          <p:cNvSpPr>
            <a:spLocks noGrp="1"/>
          </p:cNvSpPr>
          <p:nvPr>
            <p:ph idx="1"/>
          </p:nvPr>
        </p:nvSpPr>
        <p:spPr/>
        <p:txBody>
          <a:bodyPr>
            <a:normAutofit fontScale="92500"/>
          </a:bodyPr>
          <a:lstStyle/>
          <a:p>
            <a:pPr algn="just"/>
            <a:r>
              <a:rPr lang="ru-RU" sz="2200" b="1" dirty="0">
                <a:solidFill>
                  <a:srgbClr val="800000"/>
                </a:solidFill>
              </a:rPr>
              <a:t>Безопасность </a:t>
            </a:r>
            <a:r>
              <a:rPr lang="ru-RU" sz="2200" b="1" dirty="0" smtClean="0">
                <a:solidFill>
                  <a:srgbClr val="800000"/>
                </a:solidFill>
              </a:rPr>
              <a:t>полетов -</a:t>
            </a:r>
            <a:r>
              <a:rPr lang="ru-RU" sz="2200" dirty="0">
                <a:solidFill>
                  <a:srgbClr val="800000"/>
                </a:solidFill>
              </a:rPr>
              <a:t> </a:t>
            </a:r>
            <a:r>
              <a:rPr lang="ru-RU" sz="2200" dirty="0" smtClean="0">
                <a:solidFill>
                  <a:srgbClr val="800000"/>
                </a:solidFill>
              </a:rPr>
              <a:t>состояние</a:t>
            </a:r>
            <a:r>
              <a:rPr lang="ru-RU" sz="2200" dirty="0">
                <a:solidFill>
                  <a:srgbClr val="800000"/>
                </a:solidFill>
              </a:rPr>
              <a:t>, при котором риски, связанные с </a:t>
            </a:r>
            <a:r>
              <a:rPr lang="ru-RU" sz="2200" dirty="0" smtClean="0">
                <a:solidFill>
                  <a:srgbClr val="800000"/>
                </a:solidFill>
              </a:rPr>
              <a:t>авиационной деятельностью</a:t>
            </a:r>
            <a:r>
              <a:rPr lang="ru-RU" sz="2200" dirty="0">
                <a:solidFill>
                  <a:srgbClr val="800000"/>
                </a:solidFill>
              </a:rPr>
              <a:t>, </a:t>
            </a:r>
            <a:r>
              <a:rPr lang="ru-RU" sz="2200" dirty="0" smtClean="0">
                <a:solidFill>
                  <a:srgbClr val="800000"/>
                </a:solidFill>
              </a:rPr>
              <a:t>относящейся </a:t>
            </a:r>
            <a:r>
              <a:rPr lang="ru-RU" sz="2200" dirty="0">
                <a:solidFill>
                  <a:srgbClr val="800000"/>
                </a:solidFill>
              </a:rPr>
              <a:t>к эксплуатации воздушных судов или непосредственно </a:t>
            </a:r>
            <a:r>
              <a:rPr lang="ru-RU" sz="2200" dirty="0" smtClean="0">
                <a:solidFill>
                  <a:srgbClr val="800000"/>
                </a:solidFill>
              </a:rPr>
              <a:t>обеспечивающей такую </a:t>
            </a:r>
            <a:r>
              <a:rPr lang="ru-RU" sz="2200" dirty="0">
                <a:solidFill>
                  <a:srgbClr val="800000"/>
                </a:solidFill>
              </a:rPr>
              <a:t>эксплуатацию, снижены до приемлемого уровня и </a:t>
            </a:r>
            <a:r>
              <a:rPr lang="ru-RU" sz="2200" dirty="0" smtClean="0">
                <a:solidFill>
                  <a:srgbClr val="800000"/>
                </a:solidFill>
              </a:rPr>
              <a:t>контролируются (ИКАО, Приложение19)</a:t>
            </a:r>
            <a:r>
              <a:rPr lang="ru-RU" sz="2200" dirty="0" smtClean="0"/>
              <a:t>.</a:t>
            </a:r>
            <a:endParaRPr lang="ru-RU" sz="2200" dirty="0"/>
          </a:p>
          <a:p>
            <a:pPr algn="just"/>
            <a:r>
              <a:rPr lang="ru-RU" sz="2200" b="1" dirty="0">
                <a:solidFill>
                  <a:srgbClr val="800000"/>
                </a:solidFill>
              </a:rPr>
              <a:t>Безопасность полетов </a:t>
            </a:r>
            <a:r>
              <a:rPr lang="ru-RU" sz="2200" dirty="0">
                <a:solidFill>
                  <a:srgbClr val="800000"/>
                </a:solidFill>
              </a:rPr>
              <a:t>- состояние, при котором риски </a:t>
            </a:r>
            <a:r>
              <a:rPr lang="ru-RU" sz="2200" i="1" dirty="0">
                <a:solidFill>
                  <a:srgbClr val="800000"/>
                </a:solidFill>
              </a:rPr>
              <a:t>авиационных происшествий по организационным причинам</a:t>
            </a:r>
            <a:r>
              <a:rPr lang="ru-RU" sz="2200" dirty="0">
                <a:solidFill>
                  <a:srgbClr val="800000"/>
                </a:solidFill>
              </a:rPr>
              <a:t>, связанные с авиационной деятельностью, относящейся к эксплуатации воздушных судов или непосредственно обеспечивающей такую эксплуатацию, снижены до приемлемого уровня и контролируются </a:t>
            </a:r>
            <a:r>
              <a:rPr lang="ru-RU" sz="2200" i="1" dirty="0">
                <a:solidFill>
                  <a:srgbClr val="800000"/>
                </a:solidFill>
              </a:rPr>
              <a:t>(т.е. удерживаются на приемлемом или более низком уровне посредством постоянного процесса выявления опасных факторов и управления связанными с ними рисками для безопасности полетов) </a:t>
            </a:r>
            <a:r>
              <a:rPr lang="ru-RU" sz="2200" dirty="0">
                <a:solidFill>
                  <a:srgbClr val="800000"/>
                </a:solidFill>
              </a:rPr>
              <a:t>(</a:t>
            </a:r>
            <a:r>
              <a:rPr lang="ru-RU" sz="2200" dirty="0" err="1">
                <a:solidFill>
                  <a:srgbClr val="800000"/>
                </a:solidFill>
              </a:rPr>
              <a:t>Авиашельф</a:t>
            </a:r>
            <a:r>
              <a:rPr lang="ru-RU" sz="2200" dirty="0">
                <a:solidFill>
                  <a:srgbClr val="800000"/>
                </a:solidFill>
              </a:rPr>
              <a:t>).  </a:t>
            </a:r>
          </a:p>
          <a:p>
            <a:endParaRPr lang="ru-RU" dirty="0"/>
          </a:p>
        </p:txBody>
      </p:sp>
    </p:spTree>
    <p:extLst>
      <p:ext uri="{BB962C8B-B14F-4D97-AF65-F5344CB8AC3E}">
        <p14:creationId xmlns:p14="http://schemas.microsoft.com/office/powerpoint/2010/main" val="23114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Основные понятия</a:t>
            </a:r>
          </a:p>
        </p:txBody>
      </p:sp>
      <p:sp>
        <p:nvSpPr>
          <p:cNvPr id="3" name="Содержимое 2"/>
          <p:cNvSpPr>
            <a:spLocks noGrp="1"/>
          </p:cNvSpPr>
          <p:nvPr>
            <p:ph idx="1"/>
          </p:nvPr>
        </p:nvSpPr>
        <p:spPr/>
        <p:txBody>
          <a:bodyPr>
            <a:normAutofit fontScale="92500" lnSpcReduction="10000"/>
          </a:bodyPr>
          <a:lstStyle/>
          <a:p>
            <a:pPr algn="just"/>
            <a:r>
              <a:rPr lang="ru-RU" b="1" dirty="0">
                <a:solidFill>
                  <a:srgbClr val="800000"/>
                </a:solidFill>
              </a:rPr>
              <a:t>Опасность (опасный фактор, фактор опасности - </a:t>
            </a:r>
            <a:r>
              <a:rPr lang="ru-RU" spc="-100" dirty="0">
                <a:solidFill>
                  <a:srgbClr val="800000"/>
                </a:solidFill>
              </a:rPr>
              <a:t>состояние или предмет, обладающий̆ потенциальной̆ возможностью нанести травмы персоналу, причинить ущерб оборудованию или конструкциям, вызвать уничтожение материалов или понизить способность осуществлять предписанную функцию (ИКАО, </a:t>
            </a:r>
            <a:r>
              <a:rPr lang="ru-RU" spc="-100" dirty="0" err="1">
                <a:solidFill>
                  <a:srgbClr val="800000"/>
                </a:solidFill>
              </a:rPr>
              <a:t>Авиашельф</a:t>
            </a:r>
            <a:r>
              <a:rPr lang="ru-RU" spc="-100" dirty="0">
                <a:solidFill>
                  <a:srgbClr val="800000"/>
                </a:solidFill>
              </a:rPr>
              <a:t>)</a:t>
            </a:r>
          </a:p>
          <a:p>
            <a:pPr algn="just"/>
            <a:r>
              <a:rPr lang="ru-RU" b="1" spc="-100" dirty="0">
                <a:solidFill>
                  <a:srgbClr val="800000"/>
                </a:solidFill>
              </a:rPr>
              <a:t>Фактор   опасности </a:t>
            </a:r>
            <a:r>
              <a:rPr lang="ru-RU" spc="-100" dirty="0">
                <a:solidFill>
                  <a:srgbClr val="800000"/>
                </a:solidFill>
              </a:rPr>
              <a:t>  -    результат   действия или бездействия, обстоятельство, условие или их сочетание, влияющие на безопасность полетов гражданских воздушных судов (РФ</a:t>
            </a:r>
            <a:r>
              <a:rPr lang="ru-RU" spc="-100" dirty="0" smtClean="0">
                <a:solidFill>
                  <a:srgbClr val="800000"/>
                </a:solidFill>
              </a:rPr>
              <a:t>)</a:t>
            </a:r>
          </a:p>
          <a:p>
            <a:r>
              <a:rPr lang="ru-RU" b="1" spc="-100" dirty="0">
                <a:solidFill>
                  <a:srgbClr val="800000"/>
                </a:solidFill>
              </a:rPr>
              <a:t>Для целей управления факторами риска для безопасности полетов</a:t>
            </a:r>
            <a:r>
              <a:rPr lang="ru-RU" spc="-100" dirty="0">
                <a:solidFill>
                  <a:srgbClr val="800000"/>
                </a:solidFill>
              </a:rPr>
              <a:t>, термин "опасный фактор"  следует применять прежде всего к условиям, которые могли бы вызвать или содействовать небезопасной эксплуатации ВС или связанных с безопасностью полетов оборудования, продукции и </a:t>
            </a:r>
            <a:r>
              <a:rPr lang="ru-RU" spc="-100" dirty="0" smtClean="0">
                <a:solidFill>
                  <a:srgbClr val="800000"/>
                </a:solidFill>
              </a:rPr>
              <a:t>услуг (ИКАО) </a:t>
            </a:r>
            <a:endParaRPr lang="ru-RU" spc="-100" dirty="0">
              <a:solidFill>
                <a:srgbClr val="800000"/>
              </a:solidFill>
            </a:endParaRPr>
          </a:p>
          <a:p>
            <a:r>
              <a:rPr lang="ru-RU" dirty="0"/>
              <a:t> </a:t>
            </a:r>
          </a:p>
          <a:p>
            <a:pPr marL="0" indent="0" defTabSz="457200">
              <a:spcBef>
                <a:spcPts val="0"/>
              </a:spcBef>
              <a:buClrTx/>
              <a:buSzTx/>
              <a:buNone/>
              <a:defRPr/>
            </a:pPr>
            <a:endParaRPr lang="ru-RU" dirty="0">
              <a:solidFill>
                <a:srgbClr val="800000"/>
              </a:solidFill>
            </a:endParaRPr>
          </a:p>
          <a:p>
            <a:pPr algn="just"/>
            <a:endParaRPr lang="ru-RU" b="1" dirty="0">
              <a:solidFill>
                <a:srgbClr val="800000"/>
              </a:solidFill>
            </a:endParaRPr>
          </a:p>
          <a:p>
            <a:pPr marL="0" indent="0">
              <a:buNone/>
            </a:pPr>
            <a:endParaRPr lang="ru-RU" dirty="0"/>
          </a:p>
        </p:txBody>
      </p:sp>
    </p:spTree>
    <p:extLst>
      <p:ext uri="{BB962C8B-B14F-4D97-AF65-F5344CB8AC3E}">
        <p14:creationId xmlns:p14="http://schemas.microsoft.com/office/powerpoint/2010/main" val="3694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Основные понятия</a:t>
            </a:r>
          </a:p>
        </p:txBody>
      </p:sp>
      <p:sp>
        <p:nvSpPr>
          <p:cNvPr id="3" name="Содержимое 2"/>
          <p:cNvSpPr>
            <a:spLocks noGrp="1"/>
          </p:cNvSpPr>
          <p:nvPr>
            <p:ph idx="1"/>
          </p:nvPr>
        </p:nvSpPr>
        <p:spPr/>
        <p:txBody>
          <a:bodyPr>
            <a:normAutofit/>
          </a:bodyPr>
          <a:lstStyle/>
          <a:p>
            <a:pPr algn="just"/>
            <a:r>
              <a:rPr lang="ru-RU" b="1" dirty="0">
                <a:solidFill>
                  <a:srgbClr val="800000"/>
                </a:solidFill>
              </a:rPr>
              <a:t>Риск (фактор риска): </a:t>
            </a:r>
            <a:r>
              <a:rPr lang="ru-RU" dirty="0">
                <a:solidFill>
                  <a:srgbClr val="800000"/>
                </a:solidFill>
              </a:rPr>
              <a:t>влияние неопределенности на цели безопасности полетов (</a:t>
            </a:r>
            <a:r>
              <a:rPr lang="ru-RU" dirty="0" err="1">
                <a:solidFill>
                  <a:srgbClr val="800000"/>
                </a:solidFill>
              </a:rPr>
              <a:t>Авиашельф</a:t>
            </a:r>
            <a:r>
              <a:rPr lang="ru-RU" dirty="0">
                <a:solidFill>
                  <a:srgbClr val="800000"/>
                </a:solidFill>
              </a:rPr>
              <a:t>).</a:t>
            </a:r>
          </a:p>
          <a:p>
            <a:pPr algn="just"/>
            <a:r>
              <a:rPr lang="ru-RU" b="1" dirty="0">
                <a:solidFill>
                  <a:srgbClr val="800000"/>
                </a:solidFill>
              </a:rPr>
              <a:t>Риск для безопасности полетов </a:t>
            </a:r>
            <a:r>
              <a:rPr lang="ru-RU" dirty="0">
                <a:solidFill>
                  <a:srgbClr val="800000"/>
                </a:solidFill>
              </a:rPr>
              <a:t>- предполагаемая вероятность и серьезность последствий или результатов опасности (</a:t>
            </a:r>
            <a:r>
              <a:rPr lang="ru-RU" dirty="0" smtClean="0">
                <a:solidFill>
                  <a:srgbClr val="800000"/>
                </a:solidFill>
              </a:rPr>
              <a:t>ИКАО, </a:t>
            </a:r>
            <a:r>
              <a:rPr lang="ru-RU" dirty="0" err="1" smtClean="0">
                <a:solidFill>
                  <a:srgbClr val="800000"/>
                </a:solidFill>
              </a:rPr>
              <a:t>Авиашельф</a:t>
            </a:r>
            <a:r>
              <a:rPr lang="ru-RU" dirty="0" smtClean="0">
                <a:solidFill>
                  <a:srgbClr val="800000"/>
                </a:solidFill>
              </a:rPr>
              <a:t>) </a:t>
            </a:r>
          </a:p>
          <a:p>
            <a:pPr algn="just"/>
            <a:r>
              <a:rPr lang="ru-RU" b="1" dirty="0">
                <a:solidFill>
                  <a:srgbClr val="800000"/>
                </a:solidFill>
              </a:rPr>
              <a:t>Риск</a:t>
            </a:r>
            <a:r>
              <a:rPr lang="ru-RU" dirty="0">
                <a:solidFill>
                  <a:srgbClr val="800000"/>
                </a:solidFill>
              </a:rPr>
              <a:t> - прогнозируемые вероятность и тяжесть последствий проявления одного или нескольких факторов опасности (РФ)</a:t>
            </a:r>
          </a:p>
          <a:p>
            <a:pPr marL="0" indent="0">
              <a:buNone/>
            </a:pPr>
            <a:endParaRPr lang="ru-RU" dirty="0">
              <a:solidFill>
                <a:srgbClr val="800000"/>
              </a:solidFill>
            </a:endParaRPr>
          </a:p>
          <a:p>
            <a:endParaRPr lang="ru-RU" dirty="0"/>
          </a:p>
        </p:txBody>
      </p:sp>
    </p:spTree>
    <p:extLst>
      <p:ext uri="{BB962C8B-B14F-4D97-AF65-F5344CB8AC3E}">
        <p14:creationId xmlns:p14="http://schemas.microsoft.com/office/powerpoint/2010/main" val="16124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Основные понятия</a:t>
            </a:r>
          </a:p>
        </p:txBody>
      </p:sp>
      <p:sp>
        <p:nvSpPr>
          <p:cNvPr id="3" name="Содержимое 2"/>
          <p:cNvSpPr>
            <a:spLocks noGrp="1"/>
          </p:cNvSpPr>
          <p:nvPr>
            <p:ph idx="1"/>
          </p:nvPr>
        </p:nvSpPr>
        <p:spPr/>
        <p:txBody>
          <a:bodyPr>
            <a:normAutofit fontScale="92500"/>
          </a:bodyPr>
          <a:lstStyle/>
          <a:p>
            <a:pPr algn="just"/>
            <a:r>
              <a:rPr lang="ru-RU" b="1" dirty="0">
                <a:solidFill>
                  <a:srgbClr val="800000"/>
                </a:solidFill>
              </a:rPr>
              <a:t>Неопределенность </a:t>
            </a:r>
            <a:r>
              <a:rPr lang="ru-RU" dirty="0">
                <a:solidFill>
                  <a:srgbClr val="800000"/>
                </a:solidFill>
              </a:rPr>
              <a:t>рассматривается как пребывание в состоянии недостаточности информации относительно вероятности наступления события и его </a:t>
            </a:r>
            <a:r>
              <a:rPr lang="ru-RU" dirty="0" smtClean="0">
                <a:solidFill>
                  <a:srgbClr val="800000"/>
                </a:solidFill>
              </a:rPr>
              <a:t>последствий </a:t>
            </a:r>
            <a:endParaRPr lang="ru-RU" dirty="0">
              <a:solidFill>
                <a:srgbClr val="800000"/>
              </a:solidFill>
            </a:endParaRPr>
          </a:p>
          <a:p>
            <a:pPr algn="just"/>
            <a:r>
              <a:rPr lang="ru-RU" b="1" dirty="0">
                <a:solidFill>
                  <a:srgbClr val="800000"/>
                </a:solidFill>
              </a:rPr>
              <a:t>Неопределённость отражает состояние информации о системе </a:t>
            </a:r>
            <a:r>
              <a:rPr lang="ru-RU" dirty="0">
                <a:solidFill>
                  <a:srgbClr val="800000"/>
                </a:solidFill>
              </a:rPr>
              <a:t>по отношению  к идеальной ситуации, когда информации достаточно для понимания состояния системы</a:t>
            </a:r>
          </a:p>
          <a:p>
            <a:pPr algn="just"/>
            <a:r>
              <a:rPr lang="ru-RU" b="1" dirty="0">
                <a:solidFill>
                  <a:srgbClr val="800000"/>
                </a:solidFill>
              </a:rPr>
              <a:t>Достаточность информации о системе</a:t>
            </a:r>
            <a:r>
              <a:rPr lang="ru-RU" dirty="0">
                <a:solidFill>
                  <a:srgbClr val="800000"/>
                </a:solidFill>
              </a:rPr>
              <a:t>, определяющей вероятность наступление события и его последствий, </a:t>
            </a:r>
            <a:r>
              <a:rPr lang="ru-RU" b="1" dirty="0">
                <a:solidFill>
                  <a:srgbClr val="800000"/>
                </a:solidFill>
              </a:rPr>
              <a:t>снимает неопределенность и создает условия для оценки риска с учетом  состояния этой системы</a:t>
            </a:r>
          </a:p>
          <a:p>
            <a:pPr algn="just"/>
            <a:r>
              <a:rPr lang="ru-RU" b="1" dirty="0">
                <a:solidFill>
                  <a:srgbClr val="800000"/>
                </a:solidFill>
              </a:rPr>
              <a:t>Получение необходимой информации о системе </a:t>
            </a:r>
            <a:r>
              <a:rPr lang="ru-RU" dirty="0">
                <a:solidFill>
                  <a:srgbClr val="800000"/>
                </a:solidFill>
              </a:rPr>
              <a:t>достигается построением модели системы и анализом этой </a:t>
            </a:r>
            <a:r>
              <a:rPr lang="ru-RU" dirty="0" smtClean="0">
                <a:solidFill>
                  <a:srgbClr val="800000"/>
                </a:solidFill>
              </a:rPr>
              <a:t>модели</a:t>
            </a:r>
            <a:endParaRPr lang="ru-RU" dirty="0">
              <a:solidFill>
                <a:srgbClr val="800000"/>
              </a:solidFill>
            </a:endParaRPr>
          </a:p>
          <a:p>
            <a:endParaRPr lang="ru-RU" dirty="0"/>
          </a:p>
        </p:txBody>
      </p:sp>
    </p:spTree>
    <p:extLst>
      <p:ext uri="{BB962C8B-B14F-4D97-AF65-F5344CB8AC3E}">
        <p14:creationId xmlns:p14="http://schemas.microsoft.com/office/powerpoint/2010/main" val="117677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понятия</a:t>
            </a:r>
            <a:endParaRPr lang="ru-RU" dirty="0"/>
          </a:p>
        </p:txBody>
      </p:sp>
      <p:sp>
        <p:nvSpPr>
          <p:cNvPr id="3" name="Объект 2"/>
          <p:cNvSpPr>
            <a:spLocks noGrp="1"/>
          </p:cNvSpPr>
          <p:nvPr>
            <p:ph idx="1"/>
          </p:nvPr>
        </p:nvSpPr>
        <p:spPr/>
        <p:txBody>
          <a:bodyPr>
            <a:normAutofit/>
          </a:bodyPr>
          <a:lstStyle/>
          <a:p>
            <a:pPr algn="just"/>
            <a:r>
              <a:rPr lang="ru-RU" sz="2000" b="1" dirty="0">
                <a:solidFill>
                  <a:srgbClr val="800000"/>
                </a:solidFill>
              </a:rPr>
              <a:t>Проблемный вопрос </a:t>
            </a:r>
            <a:r>
              <a:rPr lang="ru-RU" sz="2000" b="1" dirty="0" smtClean="0">
                <a:solidFill>
                  <a:srgbClr val="800000"/>
                </a:solidFill>
              </a:rPr>
              <a:t>безопасности -  </a:t>
            </a:r>
            <a:r>
              <a:rPr lang="ru-RU" sz="2000" dirty="0" smtClean="0">
                <a:solidFill>
                  <a:srgbClr val="800000"/>
                </a:solidFill>
              </a:rPr>
              <a:t>проявление </a:t>
            </a:r>
            <a:r>
              <a:rPr lang="ru-RU" sz="2000" dirty="0">
                <a:solidFill>
                  <a:srgbClr val="800000"/>
                </a:solidFill>
              </a:rPr>
              <a:t>опасности или сочетания нескольких опасностей в определенном </a:t>
            </a:r>
            <a:r>
              <a:rPr lang="ru-RU" sz="2000" dirty="0" smtClean="0">
                <a:solidFill>
                  <a:srgbClr val="800000"/>
                </a:solidFill>
              </a:rPr>
              <a:t>контексте</a:t>
            </a:r>
          </a:p>
          <a:p>
            <a:pPr algn="just"/>
            <a:r>
              <a:rPr lang="ru-RU" sz="2000" b="1" dirty="0" smtClean="0">
                <a:solidFill>
                  <a:srgbClr val="800000"/>
                </a:solidFill>
              </a:rPr>
              <a:t>Неприемлемое эксплуатационное состояние (НЭС</a:t>
            </a:r>
            <a:r>
              <a:rPr lang="ru-RU" sz="2000" dirty="0" smtClean="0">
                <a:solidFill>
                  <a:srgbClr val="800000"/>
                </a:solidFill>
              </a:rPr>
              <a:t>)</a:t>
            </a:r>
            <a:r>
              <a:rPr lang="en-US" sz="2000" dirty="0" smtClean="0">
                <a:solidFill>
                  <a:srgbClr val="800000"/>
                </a:solidFill>
              </a:rPr>
              <a:t> - </a:t>
            </a:r>
            <a:r>
              <a:rPr lang="ru-RU" sz="2000" dirty="0" smtClean="0">
                <a:solidFill>
                  <a:srgbClr val="800000"/>
                </a:solidFill>
              </a:rPr>
              <a:t> стадия в сценарии авиационного происшествия, на которой сценарий развился </a:t>
            </a:r>
            <a:r>
              <a:rPr lang="ru-RU" sz="2000" dirty="0">
                <a:solidFill>
                  <a:srgbClr val="800000"/>
                </a:solidFill>
              </a:rPr>
              <a:t>настолько</a:t>
            </a:r>
            <a:r>
              <a:rPr lang="ru-RU" sz="2000" dirty="0" smtClean="0">
                <a:solidFill>
                  <a:srgbClr val="800000"/>
                </a:solidFill>
              </a:rPr>
              <a:t>, что авиационного происшествия можно избежать (без вмешательства провидения) только путем применения эффективного восстанавливающего средства (средств)</a:t>
            </a:r>
          </a:p>
          <a:p>
            <a:pPr algn="just"/>
            <a:r>
              <a:rPr lang="ru-RU" sz="2000" b="1" dirty="0" smtClean="0">
                <a:solidFill>
                  <a:srgbClr val="800000"/>
                </a:solidFill>
              </a:rPr>
              <a:t>Инициирующее событие - </a:t>
            </a:r>
            <a:r>
              <a:rPr lang="ru-RU" sz="2000" dirty="0" smtClean="0">
                <a:solidFill>
                  <a:srgbClr val="800000"/>
                </a:solidFill>
              </a:rPr>
              <a:t>событие </a:t>
            </a:r>
            <a:r>
              <a:rPr lang="ru-RU" sz="2000" dirty="0">
                <a:solidFill>
                  <a:srgbClr val="800000"/>
                </a:solidFill>
              </a:rPr>
              <a:t>или условие, которое инициировало сценарий происшествия, введя начальный фактор </a:t>
            </a:r>
            <a:r>
              <a:rPr lang="ru-RU" sz="2000" dirty="0" smtClean="0">
                <a:solidFill>
                  <a:srgbClr val="800000"/>
                </a:solidFill>
              </a:rPr>
              <a:t>риска </a:t>
            </a:r>
          </a:p>
          <a:p>
            <a:pPr algn="just"/>
            <a:r>
              <a:rPr lang="ru-RU" sz="2000" b="1" dirty="0" smtClean="0">
                <a:solidFill>
                  <a:srgbClr val="800000"/>
                </a:solidFill>
              </a:rPr>
              <a:t>Средство контроля риска (барьер) </a:t>
            </a:r>
            <a:r>
              <a:rPr lang="ru-RU" sz="2000" dirty="0" smtClean="0">
                <a:solidFill>
                  <a:srgbClr val="800000"/>
                </a:solidFill>
              </a:rPr>
              <a:t>– все, что может уменьшить или смягчить риск для безопасности полетов, связанный с опасным фактором. </a:t>
            </a:r>
            <a:endParaRPr lang="ru-RU" sz="2000" dirty="0">
              <a:solidFill>
                <a:srgbClr val="800000"/>
              </a:solidFill>
            </a:endParaRPr>
          </a:p>
        </p:txBody>
      </p:sp>
    </p:spTree>
    <p:extLst>
      <p:ext uri="{BB962C8B-B14F-4D97-AF65-F5344CB8AC3E}">
        <p14:creationId xmlns:p14="http://schemas.microsoft.com/office/powerpoint/2010/main" val="512775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Ясность.thmx</Template>
  <TotalTime>2185</TotalTime>
  <Words>2888</Words>
  <Application>Microsoft Macintosh PowerPoint</Application>
  <PresentationFormat>Экран (4:3)</PresentationFormat>
  <Paragraphs>213</Paragraphs>
  <Slides>25</Slides>
  <Notes>20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Ясность</vt:lpstr>
      <vt:lpstr>Лист</vt:lpstr>
      <vt:lpstr>Практика СУБП: управление эксплуатационными рисками </vt:lpstr>
      <vt:lpstr>Компоненты СУБП</vt:lpstr>
      <vt:lpstr>Основные понятия</vt:lpstr>
      <vt:lpstr>Основные понятия</vt:lpstr>
      <vt:lpstr>Основные понятия</vt:lpstr>
      <vt:lpstr>Основные понятия</vt:lpstr>
      <vt:lpstr>Основные понятия</vt:lpstr>
      <vt:lpstr>Основные понятия</vt:lpstr>
      <vt:lpstr>Основные понятия</vt:lpstr>
      <vt:lpstr>Структурная схема СУБП</vt:lpstr>
      <vt:lpstr>Структура процесса УРБП</vt:lpstr>
      <vt:lpstr>Классификация риска события</vt:lpstr>
      <vt:lpstr>Процессы оценки рисков</vt:lpstr>
      <vt:lpstr>Выявление опасностей</vt:lpstr>
      <vt:lpstr>Оценка риска проблемных вопросов безопасности</vt:lpstr>
      <vt:lpstr>Пример модели системы, обеспечивающей предотвращение нежелательного события  (ИАС)  </vt:lpstr>
      <vt:lpstr>Пример ОРПБ (ИАС)</vt:lpstr>
      <vt:lpstr>Результат ОРПБ</vt:lpstr>
      <vt:lpstr>Процесс регулирования рисков</vt:lpstr>
      <vt:lpstr>Процесс полного регулирования рисков</vt:lpstr>
      <vt:lpstr>Процесс полного регулирования рисков</vt:lpstr>
      <vt:lpstr>Процесс неполного регулирования рисков</vt:lpstr>
      <vt:lpstr>Карта контроля рисков</vt:lpstr>
      <vt:lpstr>Можно ли предотвратить все АП?</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СУБП авиакомпании Авиашельф</dc:title>
  <dc:creator>Аксютин Виктор Сергеевич</dc:creator>
  <cp:lastModifiedBy>Mac</cp:lastModifiedBy>
  <cp:revision>121</cp:revision>
  <dcterms:created xsi:type="dcterms:W3CDTF">2014-11-23T05:02:03Z</dcterms:created>
  <dcterms:modified xsi:type="dcterms:W3CDTF">2014-11-28T09:27:43Z</dcterms:modified>
</cp:coreProperties>
</file>