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19" r:id="rId4"/>
    <p:sldId id="293" r:id="rId5"/>
    <p:sldId id="257" r:id="rId6"/>
    <p:sldId id="321" r:id="rId7"/>
    <p:sldId id="313" r:id="rId8"/>
    <p:sldId id="317" r:id="rId9"/>
    <p:sldId id="318" r:id="rId10"/>
    <p:sldId id="322" r:id="rId11"/>
    <p:sldId id="323" r:id="rId12"/>
    <p:sldId id="324" r:id="rId13"/>
    <p:sldId id="325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00DA63"/>
    <a:srgbClr val="82FEA8"/>
    <a:srgbClr val="38B247"/>
    <a:srgbClr val="FF3300"/>
    <a:srgbClr val="FFCCCC"/>
    <a:srgbClr val="FF7C80"/>
    <a:srgbClr val="3926AA"/>
    <a:srgbClr val="EDF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2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PowerPoint]Лист1'!$H$2</c:f>
              <c:strCache>
                <c:ptCount val="1"/>
                <c:pt idx="0">
                  <c:v>Вертолеты российского производства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31000">
                  <a:srgbClr val="FF7A00"/>
                </a:gs>
                <a:gs pos="79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 w="50800"/>
            </a:sp3d>
          </c:spPr>
          <c:invertIfNegative val="0"/>
          <c:dLbls>
            <c:dLbl>
              <c:idx val="0"/>
              <c:layout>
                <c:manualLayout>
                  <c:x val="6.4134288109401983E-3"/>
                  <c:y val="-7.9797995876475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223500419145348E-2"/>
                  <c:y val="-7.97979958764752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33572027350496E-2"/>
                  <c:y val="-2.659933195882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223374170546706E-2"/>
                  <c:y val="-1.5959599175295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430214824615447E-2"/>
                  <c:y val="-2.659933195882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6201432164102971E-3"/>
                  <c:y val="-7.97979958764752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0167860136752481E-3"/>
                  <c:y val="-1.32996659794125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PowerPoint]Лист1'!$G$3:$G$9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'[Диаграмма в Microsoft PowerPoint]Лист1'!$H$3:$H$9</c:f>
              <c:numCache>
                <c:formatCode>0.0%</c:formatCode>
                <c:ptCount val="7"/>
                <c:pt idx="0">
                  <c:v>0.95</c:v>
                </c:pt>
                <c:pt idx="1">
                  <c:v>0.93</c:v>
                </c:pt>
                <c:pt idx="2">
                  <c:v>0.92</c:v>
                </c:pt>
                <c:pt idx="3">
                  <c:v>0.88100000000000001</c:v>
                </c:pt>
                <c:pt idx="4">
                  <c:v>0.878</c:v>
                </c:pt>
                <c:pt idx="5">
                  <c:v>0.85299999999999998</c:v>
                </c:pt>
                <c:pt idx="6" formatCode="0.00%">
                  <c:v>0.84699999999999998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PowerPoint]Лист1'!$I$2</c:f>
              <c:strCache>
                <c:ptCount val="1"/>
                <c:pt idx="0">
                  <c:v>Вертолеты иностранного производства</c:v>
                </c:pt>
              </c:strCache>
            </c:strRef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dLbl>
              <c:idx val="0"/>
              <c:layout>
                <c:manualLayout>
                  <c:x val="3.0463786851965942E-2"/>
                  <c:y val="-1.0639732783530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050358041025746E-2"/>
                  <c:y val="-2.65993319588240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860429649230895E-2"/>
                  <c:y val="-1.063973278352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8604296492308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653715243760793E-2"/>
                  <c:y val="-7.97979958764752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463786851965942E-2"/>
                  <c:y val="-5.319866391765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16872872711112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1"/>
                    </a:solidFill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'[Диаграмма в Microsoft PowerPoint]Лист1'!$G$3:$G$9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'[Диаграмма в Microsoft PowerPoint]Лист1'!$I$3:$I$9</c:f>
              <c:numCache>
                <c:formatCode>0.0%</c:formatCode>
                <c:ptCount val="7"/>
                <c:pt idx="0">
                  <c:v>0.05</c:v>
                </c:pt>
                <c:pt idx="1">
                  <c:v>7.0000000000000007E-2</c:v>
                </c:pt>
                <c:pt idx="2">
                  <c:v>0.08</c:v>
                </c:pt>
                <c:pt idx="3">
                  <c:v>0.11899999999999999</c:v>
                </c:pt>
                <c:pt idx="4">
                  <c:v>0.122</c:v>
                </c:pt>
                <c:pt idx="5">
                  <c:v>0.14699999999999999</c:v>
                </c:pt>
                <c:pt idx="6" formatCode="0.00%">
                  <c:v>0.153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PowerPoint]Лист1'!$J$2</c:f>
              <c:strCache>
                <c:ptCount val="1"/>
              </c:strCache>
            </c:strRef>
          </c:tx>
          <c:invertIfNegative val="0"/>
          <c:cat>
            <c:numRef>
              <c:f>'[Диаграмма в Microsoft PowerPoint]Лист1'!$G$3:$G$9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'[Диаграмма в Microsoft PowerPoint]Лист1'!$J$3:$J$9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gapDepth val="0"/>
        <c:shape val="box"/>
        <c:axId val="38378496"/>
        <c:axId val="6697728"/>
        <c:axId val="0"/>
      </c:bar3DChart>
      <c:catAx>
        <c:axId val="3837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accent1">
                    <a:lumMod val="50000"/>
                  </a:schemeClr>
                </a:solidFill>
                <a:latin typeface="+mj-lt"/>
              </a:defRPr>
            </a:pPr>
            <a:endParaRPr lang="ru-RU"/>
          </a:p>
        </c:txPr>
        <c:crossAx val="6697728"/>
        <c:crosses val="autoZero"/>
        <c:auto val="1"/>
        <c:lblAlgn val="ctr"/>
        <c:lblOffset val="100"/>
        <c:noMultiLvlLbl val="0"/>
      </c:catAx>
      <c:valAx>
        <c:axId val="6697728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3837849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400">
                <a:solidFill>
                  <a:schemeClr val="accent1"/>
                </a:solidFill>
                <a:latin typeface="+mj-lt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solidFill>
                  <a:schemeClr val="accent1"/>
                </a:solidFill>
                <a:latin typeface="+mj-lt"/>
              </a:defRPr>
            </a:pPr>
            <a:endParaRPr lang="ru-RU"/>
          </a:p>
        </c:txPr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530E-38FE-4CF1-B4A2-AE7205CA7271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AEE72-F4B9-471C-823F-3D1F568F2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0517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CCAD4-2B89-44D9-A30E-097BA6246A3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054C1-2499-416B-B7E8-330564188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18449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4E33F-3BB5-4EE8-A137-488B2D3829D7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46A29-7A76-468C-8EBB-83916D8F6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63850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8F7C-91C7-4800-9D1F-D3DC08608A6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1F947-4864-4834-A97A-3273EA13C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424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80BA-A3F8-4451-8650-B8F3C0D963C4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92A0-F3E8-43BB-947D-6B8864E05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81086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3596-0E23-47CB-B4DA-E0256B0B170F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12C5-DDEA-44B0-B96D-6B9FCDBA7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2057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59049-3483-461B-A04C-83C79E16D14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A8DC5-3331-471F-B35E-3775DC81F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44085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8E3DF-B1A3-4743-AA32-4157340412B6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1644-965C-49E5-9703-1B5A8D677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44254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05816-9154-4916-9332-527FAF3F7EDA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24C8-7B23-497A-ACBD-7ABB3C47B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08074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D9322-5753-43CE-9D4E-B8BC2708AE35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18049-6896-4FE2-A0EF-3950D0711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7417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542-35ED-4DEE-8BFF-9CC55006CEFE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65BF5-AC52-48E5-A403-6884EA9CC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5734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4B255E-2230-4CB6-86DD-52952CA4471C}" type="datetimeFigureOut">
              <a:rPr lang="ru-RU"/>
              <a:pPr>
                <a:defRPr/>
              </a:pPr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5F2E2C-97B6-4D27-A68E-408267318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7" b="12156"/>
          <a:stretch/>
        </p:blipFill>
        <p:spPr bwMode="auto">
          <a:xfrm>
            <a:off x="1475656" y="404664"/>
            <a:ext cx="7668344" cy="4833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0" y="5517232"/>
            <a:ext cx="9144000" cy="928687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0070C0"/>
                </a:solidFill>
                <a:cs typeface="Arial" charset="0"/>
              </a:rPr>
              <a:t>Построение современной системы послепродажного обслуживания отечественных вертолетов в Российской Федерации</a:t>
            </a:r>
            <a:endParaRPr lang="ru-RU" altLang="ru-RU" sz="2000" dirty="0" smtClean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548680"/>
            <a:ext cx="381642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Козловский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Владимир Борисович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Председатель Совета директоров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ОАО НПК «ПАНХ»,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доктор технических наук</a:t>
            </a:r>
          </a:p>
          <a:p>
            <a:endParaRPr lang="ru-RU" sz="1600" b="1" dirty="0" smtClean="0">
              <a:solidFill>
                <a:srgbClr val="0070C0"/>
              </a:solidFill>
            </a:endParaRPr>
          </a:p>
          <a:p>
            <a:r>
              <a:rPr lang="ru-RU" sz="1600" b="1" dirty="0" err="1" smtClean="0">
                <a:solidFill>
                  <a:srgbClr val="0070C0"/>
                </a:solidFill>
              </a:rPr>
              <a:t>Худоленко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r>
              <a:rPr lang="ru-RU" sz="1600" b="1" dirty="0" smtClean="0">
                <a:solidFill>
                  <a:srgbClr val="0070C0"/>
                </a:solidFill>
              </a:rPr>
              <a:t>Олег Владимирович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Зам. генерального директора 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ОАО НПК «ПАНХ»,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доктор технических наук</a:t>
            </a:r>
            <a:endParaRPr lang="ru-RU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 txBox="1">
            <a:spLocks/>
          </p:cNvSpPr>
          <p:nvPr/>
        </p:nvSpPr>
        <p:spPr bwMode="auto">
          <a:xfrm>
            <a:off x="400050" y="1988840"/>
            <a:ext cx="8743950" cy="485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 b="1" dirty="0" smtClean="0">
                <a:solidFill>
                  <a:srgbClr val="0070C0"/>
                </a:solidFill>
                <a:latin typeface="+mj-lt"/>
              </a:rPr>
              <a:t>2. Ресурсное обеспечение:</a:t>
            </a:r>
          </a:p>
          <a:p>
            <a:pPr>
              <a:spcAft>
                <a:spcPts val="600"/>
              </a:spcAft>
              <a:defRPr/>
            </a:pPr>
            <a:endParaRPr lang="ru-RU" altLang="ru-RU" dirty="0">
              <a:solidFill>
                <a:srgbClr val="0070C0"/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проведение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исследований по определению возможности увеличения ресурсов и сроков службы эксплуатируемого парка вертолетов и их основных компонентов с целью доведения их уровня до уровня зарубежных аналогов;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реформирование 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действующей  системы подтверждения ресурсов и сроков службы с целью снижения финансовой нагрузки на </a:t>
            </a:r>
            <a:r>
              <a:rPr lang="ru-RU" altLang="ru-RU" dirty="0" err="1">
                <a:solidFill>
                  <a:srgbClr val="0070C0"/>
                </a:solidFill>
                <a:latin typeface="+mj-lt"/>
              </a:rPr>
              <a:t>эксплуатантов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проведение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работ по исследованию надежности вертолетов и их компонентов;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разработка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программ </a:t>
            </a:r>
            <a:r>
              <a:rPr lang="ru-RU" altLang="ru-RU" dirty="0" err="1">
                <a:solidFill>
                  <a:srgbClr val="0070C0"/>
                </a:solidFill>
                <a:latin typeface="+mj-lt"/>
              </a:rPr>
              <a:t>ТОиР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 вертолетов по техническому состоянию</a:t>
            </a: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endParaRPr lang="ru-RU" altLang="ru-RU" sz="1600" dirty="0">
              <a:solidFill>
                <a:srgbClr val="0070C0"/>
              </a:solidFill>
              <a:latin typeface="+mj-lt"/>
            </a:endParaRPr>
          </a:p>
          <a:p>
            <a:pPr>
              <a:spcAft>
                <a:spcPts val="600"/>
              </a:spcAft>
              <a:defRPr/>
            </a:pPr>
            <a:endParaRPr lang="ru-RU" altLang="ru-RU" sz="16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4339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Содержимое 2"/>
          <p:cNvSpPr txBox="1">
            <a:spLocks/>
          </p:cNvSpPr>
          <p:nvPr/>
        </p:nvSpPr>
        <p:spPr bwMode="auto">
          <a:xfrm>
            <a:off x="210344" y="908720"/>
            <a:ext cx="8723312" cy="79208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indent="1905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latin typeface="+mj-lt"/>
              </a:rPr>
              <a:t>Основные разделы Программы создания ППО отечественных вертолетов</a:t>
            </a:r>
          </a:p>
        </p:txBody>
      </p:sp>
    </p:spTree>
    <p:extLst>
      <p:ext uri="{BB962C8B-B14F-4D97-AF65-F5344CB8AC3E}">
        <p14:creationId xmlns:p14="http://schemas.microsoft.com/office/powerpoint/2010/main" val="21785281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 txBox="1">
            <a:spLocks/>
          </p:cNvSpPr>
          <p:nvPr/>
        </p:nvSpPr>
        <p:spPr bwMode="auto">
          <a:xfrm>
            <a:off x="400050" y="1988840"/>
            <a:ext cx="8743950" cy="485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 b="1" dirty="0" smtClean="0">
                <a:solidFill>
                  <a:srgbClr val="0070C0"/>
                </a:solidFill>
                <a:latin typeface="+mj-lt"/>
              </a:rPr>
              <a:t>3</a:t>
            </a:r>
            <a:r>
              <a:rPr lang="ru-RU" altLang="ru-RU" b="1" dirty="0">
                <a:solidFill>
                  <a:srgbClr val="0070C0"/>
                </a:solidFill>
                <a:latin typeface="+mj-lt"/>
              </a:rPr>
              <a:t>. Совершенствование эксплуатационно-технической документации </a:t>
            </a:r>
            <a:endParaRPr lang="ru-RU" altLang="ru-RU" b="1" dirty="0" smtClean="0">
              <a:solidFill>
                <a:srgbClr val="0070C0"/>
              </a:solidFill>
              <a:latin typeface="+mj-lt"/>
            </a:endParaRPr>
          </a:p>
          <a:p>
            <a:pPr>
              <a:spcAft>
                <a:spcPts val="600"/>
              </a:spcAft>
              <a:defRPr/>
            </a:pPr>
            <a:r>
              <a:rPr lang="ru-RU" altLang="ru-RU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altLang="ru-RU" b="1" dirty="0" smtClean="0">
                <a:solidFill>
                  <a:srgbClr val="0070C0"/>
                </a:solidFill>
                <a:latin typeface="+mj-lt"/>
              </a:rPr>
              <a:t>   парка </a:t>
            </a:r>
            <a:r>
              <a:rPr lang="ru-RU" altLang="ru-RU" b="1" dirty="0">
                <a:solidFill>
                  <a:srgbClr val="0070C0"/>
                </a:solidFill>
                <a:latin typeface="+mj-lt"/>
              </a:rPr>
              <a:t>отечественных </a:t>
            </a:r>
            <a:r>
              <a:rPr lang="ru-RU" altLang="ru-RU" b="1" dirty="0" smtClean="0">
                <a:solidFill>
                  <a:srgbClr val="0070C0"/>
                </a:solidFill>
                <a:latin typeface="+mj-lt"/>
              </a:rPr>
              <a:t>вертолетов:</a:t>
            </a:r>
          </a:p>
          <a:p>
            <a:pPr>
              <a:spcAft>
                <a:spcPts val="600"/>
              </a:spcAft>
              <a:defRPr/>
            </a:pPr>
            <a:endParaRPr lang="ru-RU" altLang="ru-RU" b="1" dirty="0" smtClean="0">
              <a:solidFill>
                <a:srgbClr val="0070C0"/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разработка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корпоративных стандартов ППО;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формирование 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единых подходов в холдинге к разработке и выпуску эксплуатационной документации;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формирование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механизма актуализации эксплуатационной документации (</a:t>
            </a:r>
            <a:r>
              <a:rPr lang="ru-RU" altLang="ru-RU" dirty="0" err="1">
                <a:solidFill>
                  <a:srgbClr val="0070C0"/>
                </a:solidFill>
                <a:latin typeface="+mj-lt"/>
              </a:rPr>
              <a:t>web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-порталы, рассылка и т.д.);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формирование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механизма переработки действующих регламентов ТО эксплуатируемых вертолетов;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переход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к выпуску электронной эксплуатационной документации, а также внедрение электронных формуляров вертолетов.</a:t>
            </a:r>
          </a:p>
          <a:p>
            <a:pPr>
              <a:spcAft>
                <a:spcPts val="600"/>
              </a:spcAft>
              <a:defRPr/>
            </a:pPr>
            <a:endParaRPr lang="ru-RU" altLang="ru-RU" sz="16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4339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Содержимое 2"/>
          <p:cNvSpPr txBox="1">
            <a:spLocks/>
          </p:cNvSpPr>
          <p:nvPr/>
        </p:nvSpPr>
        <p:spPr bwMode="auto">
          <a:xfrm>
            <a:off x="210344" y="908720"/>
            <a:ext cx="8723312" cy="79208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indent="1905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latin typeface="+mj-lt"/>
              </a:rPr>
              <a:t>Основные разделы Программы создания ППО отечественных вертолетов</a:t>
            </a:r>
          </a:p>
        </p:txBody>
      </p:sp>
    </p:spTree>
    <p:extLst>
      <p:ext uri="{BB962C8B-B14F-4D97-AF65-F5344CB8AC3E}">
        <p14:creationId xmlns:p14="http://schemas.microsoft.com/office/powerpoint/2010/main" val="14288190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 txBox="1">
            <a:spLocks/>
          </p:cNvSpPr>
          <p:nvPr/>
        </p:nvSpPr>
        <p:spPr bwMode="auto">
          <a:xfrm>
            <a:off x="400050" y="1988840"/>
            <a:ext cx="8743950" cy="485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 b="1" dirty="0">
                <a:solidFill>
                  <a:srgbClr val="0070C0"/>
                </a:solidFill>
                <a:latin typeface="+mj-lt"/>
              </a:rPr>
              <a:t>4. Создание сети сервисных центров в России:</a:t>
            </a:r>
            <a:endParaRPr lang="ru-RU" altLang="ru-RU" b="1" dirty="0" smtClean="0">
              <a:solidFill>
                <a:srgbClr val="0070C0"/>
              </a:solidFill>
              <a:latin typeface="+mj-lt"/>
            </a:endParaRPr>
          </a:p>
          <a:p>
            <a:pPr>
              <a:spcAft>
                <a:spcPts val="600"/>
              </a:spcAft>
              <a:defRPr/>
            </a:pPr>
            <a:endParaRPr lang="ru-RU" altLang="ru-RU" b="1" dirty="0" smtClean="0">
              <a:solidFill>
                <a:srgbClr val="0070C0"/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сбор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и обобщение информации о существующих организациях по техническому обслуживанию и ремонту (</a:t>
            </a:r>
            <a:r>
              <a:rPr lang="ru-RU" altLang="ru-RU" dirty="0" err="1">
                <a:solidFill>
                  <a:srgbClr val="0070C0"/>
                </a:solidFill>
                <a:latin typeface="+mj-lt"/>
              </a:rPr>
              <a:t>ТОиР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) отечественных вертолетов (выполняемые виды </a:t>
            </a:r>
            <a:r>
              <a:rPr lang="ru-RU" altLang="ru-RU" dirty="0" err="1">
                <a:solidFill>
                  <a:srgbClr val="0070C0"/>
                </a:solidFill>
                <a:latin typeface="+mj-lt"/>
              </a:rPr>
              <a:t>ТОиР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, производственные мощности, места базирования);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построение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модели разветвленной сети региональных центров ППО (координатор ОАО «ВСК»);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>
                <a:solidFill>
                  <a:srgbClr val="0070C0"/>
                </a:solidFill>
                <a:latin typeface="+mj-lt"/>
              </a:rPr>
              <a:t> </a:t>
            </a: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авторизация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(одобрение) выделенных центров ППО, заключение с ними партнерских договоров и соглашений (конструкторско-технологическое сопровождение, лицензионные договора и т.д.).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endParaRPr lang="ru-RU" altLang="ru-RU" dirty="0">
              <a:solidFill>
                <a:srgbClr val="0070C0"/>
              </a:solidFill>
              <a:latin typeface="+mj-lt"/>
            </a:endParaRPr>
          </a:p>
          <a:p>
            <a:pPr>
              <a:spcAft>
                <a:spcPts val="600"/>
              </a:spcAft>
              <a:defRPr/>
            </a:pPr>
            <a:endParaRPr lang="ru-RU" altLang="ru-RU" sz="16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4339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Содержимое 2"/>
          <p:cNvSpPr txBox="1">
            <a:spLocks/>
          </p:cNvSpPr>
          <p:nvPr/>
        </p:nvSpPr>
        <p:spPr bwMode="auto">
          <a:xfrm>
            <a:off x="210344" y="908720"/>
            <a:ext cx="8723312" cy="79208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indent="1905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latin typeface="+mj-lt"/>
              </a:rPr>
              <a:t>Основные разделы Программы создания ППО отечественных вертолетов</a:t>
            </a:r>
          </a:p>
        </p:txBody>
      </p:sp>
    </p:spTree>
    <p:extLst>
      <p:ext uri="{BB962C8B-B14F-4D97-AF65-F5344CB8AC3E}">
        <p14:creationId xmlns:p14="http://schemas.microsoft.com/office/powerpoint/2010/main" val="1489399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 txBox="1">
            <a:spLocks/>
          </p:cNvSpPr>
          <p:nvPr/>
        </p:nvSpPr>
        <p:spPr bwMode="auto">
          <a:xfrm>
            <a:off x="400050" y="1988840"/>
            <a:ext cx="8743950" cy="485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 b="1" dirty="0">
                <a:solidFill>
                  <a:srgbClr val="0070C0"/>
                </a:solidFill>
                <a:latin typeface="+mj-lt"/>
              </a:rPr>
              <a:t>5. Создание единого информационного пространства, внедрение информационных технологий  для повышения эффективности функционирования системы ППО:</a:t>
            </a:r>
            <a:endParaRPr lang="ru-RU" altLang="ru-RU" b="1" dirty="0" smtClean="0">
              <a:solidFill>
                <a:srgbClr val="0070C0"/>
              </a:solidFill>
              <a:latin typeface="+mj-lt"/>
            </a:endParaRPr>
          </a:p>
          <a:p>
            <a:pPr>
              <a:spcAft>
                <a:spcPts val="600"/>
              </a:spcAft>
              <a:defRPr/>
            </a:pPr>
            <a:endParaRPr lang="ru-RU" altLang="ru-RU" b="1" dirty="0" smtClean="0">
              <a:solidFill>
                <a:srgbClr val="0070C0"/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>
                <a:solidFill>
                  <a:srgbClr val="0070C0"/>
                </a:solidFill>
                <a:latin typeface="+mj-lt"/>
              </a:rPr>
              <a:t>разработка и введение в действие регламента информационного обмена между  </a:t>
            </a:r>
            <a:r>
              <a:rPr lang="ru-RU" altLang="ru-RU" dirty="0" err="1">
                <a:solidFill>
                  <a:srgbClr val="0070C0"/>
                </a:solidFill>
                <a:latin typeface="+mj-lt"/>
              </a:rPr>
              <a:t>эксплуатантами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, разработчиками и производителями вертолетов по вопросам надежности, контроле – и ремонтопригодности вертолетов.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endParaRPr lang="ru-RU" altLang="ru-RU" dirty="0">
              <a:solidFill>
                <a:srgbClr val="0070C0"/>
              </a:solidFill>
              <a:latin typeface="+mj-lt"/>
            </a:endParaRPr>
          </a:p>
          <a:p>
            <a:pPr>
              <a:spcAft>
                <a:spcPts val="600"/>
              </a:spcAft>
              <a:defRPr/>
            </a:pPr>
            <a:endParaRPr lang="ru-RU" altLang="ru-RU" sz="16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4339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Содержимое 2"/>
          <p:cNvSpPr txBox="1">
            <a:spLocks/>
          </p:cNvSpPr>
          <p:nvPr/>
        </p:nvSpPr>
        <p:spPr bwMode="auto">
          <a:xfrm>
            <a:off x="210344" y="908720"/>
            <a:ext cx="8723312" cy="79208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indent="1905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latin typeface="+mj-lt"/>
              </a:rPr>
              <a:t>Основные разделы Программы создания ППО отечественных вертолетов</a:t>
            </a:r>
          </a:p>
        </p:txBody>
      </p:sp>
    </p:spTree>
    <p:extLst>
      <p:ext uri="{BB962C8B-B14F-4D97-AF65-F5344CB8AC3E}">
        <p14:creationId xmlns:p14="http://schemas.microsoft.com/office/powerpoint/2010/main" val="5453039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3" descr="PANH ver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6207125"/>
            <a:ext cx="29987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Рисунок 15" descr="HAI Verita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530850"/>
            <a:ext cx="207803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Содержимое 2"/>
          <p:cNvSpPr txBox="1">
            <a:spLocks/>
          </p:cNvSpPr>
          <p:nvPr/>
        </p:nvSpPr>
        <p:spPr>
          <a:xfrm>
            <a:off x="400050" y="4926013"/>
            <a:ext cx="4570413" cy="16446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ОАО НПК «ПАНХ»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350000, г. Краснодар, ул. Кирова, 138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Тел. (861) 255-69-75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Факс: (861) 255-36-48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E-mail: panh@panh.ru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www.panh.ru</a:t>
            </a:r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098" b="-7690"/>
          <a:stretch>
            <a:fillRect/>
          </a:stretch>
        </p:blipFill>
        <p:spPr bwMode="auto">
          <a:xfrm>
            <a:off x="0" y="0"/>
            <a:ext cx="4764088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84663" y="2133600"/>
            <a:ext cx="4564062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latin typeface="+mj-lt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prstClr val="black"/>
              </a:solidFill>
            </a:endParaRPr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prstClr val="black"/>
              </a:solidFill>
            </a:endParaRPr>
          </a:p>
        </p:txBody>
      </p:sp>
      <p:sp>
        <p:nvSpPr>
          <p:cNvPr id="17413" name="Заголовок 2"/>
          <p:cNvSpPr txBox="1">
            <a:spLocks/>
          </p:cNvSpPr>
          <p:nvPr/>
        </p:nvSpPr>
        <p:spPr bwMode="auto">
          <a:xfrm>
            <a:off x="198139" y="908720"/>
            <a:ext cx="8723313" cy="4365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ru-RU" altLang="ru-RU" sz="2000" b="1" dirty="0">
                <a:solidFill>
                  <a:prstClr val="white"/>
                </a:solidFill>
                <a:latin typeface="Arial" charset="0"/>
              </a:rPr>
              <a:t>Структура поставок вертолетов отечественного производства</a:t>
            </a:r>
            <a:endParaRPr lang="ru-RU" altLang="ru-RU" sz="2000" b="1" dirty="0" smtClean="0">
              <a:solidFill>
                <a:prstClr val="white"/>
              </a:solidFill>
              <a:latin typeface="Arial" charset="0"/>
            </a:endParaRPr>
          </a:p>
        </p:txBody>
      </p:sp>
      <p:pic>
        <p:nvPicPr>
          <p:cNvPr id="6159" name="Picture 15" descr="диаграмм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97"/>
          <a:stretch>
            <a:fillRect/>
          </a:stretch>
        </p:blipFill>
        <p:spPr bwMode="auto">
          <a:xfrm>
            <a:off x="871393" y="1784331"/>
            <a:ext cx="7401213" cy="322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5157192"/>
            <a:ext cx="66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 Государственный заказ России</a:t>
            </a:r>
          </a:p>
          <a:p>
            <a:r>
              <a:rPr lang="ru-RU" b="1" dirty="0" smtClean="0">
                <a:solidFill>
                  <a:srgbClr val="38B247"/>
                </a:solidFill>
              </a:rPr>
              <a:t>2.</a:t>
            </a:r>
            <a:r>
              <a:rPr lang="ru-RU" b="1" dirty="0" smtClean="0">
                <a:solidFill>
                  <a:prstClr val="black"/>
                </a:solidFill>
              </a:rPr>
              <a:t> </a:t>
            </a:r>
            <a:r>
              <a:rPr lang="ru-RU" b="1" dirty="0" smtClean="0">
                <a:solidFill>
                  <a:srgbClr val="38B247"/>
                </a:solidFill>
              </a:rPr>
              <a:t>Иностранные заказчики (по линии ВТС)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3. Коммерческие заказчики гражданских вертолетов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497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4342" name="Заголовок 2"/>
          <p:cNvSpPr txBox="1">
            <a:spLocks/>
          </p:cNvSpPr>
          <p:nvPr/>
        </p:nvSpPr>
        <p:spPr bwMode="auto">
          <a:xfrm>
            <a:off x="200025" y="903288"/>
            <a:ext cx="8723313" cy="4381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</a:rPr>
              <a:t>Характеристика парка коммерческой гражданской авиации РФ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38565" y="2636912"/>
            <a:ext cx="3226976" cy="2449066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6"/>
          <a:stretch>
            <a:fillRect/>
          </a:stretch>
        </p:blipFill>
        <p:spPr bwMode="auto">
          <a:xfrm>
            <a:off x="5948734" y="2420888"/>
            <a:ext cx="319526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Рисунок 6"/>
          <p:cNvPicPr>
            <a:picLocks noChangeAspect="1" noChangeArrowheads="1"/>
          </p:cNvPicPr>
          <p:nvPr/>
        </p:nvPicPr>
        <p:blipFill>
          <a:blip r:embed="rId6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" t="1135" r="17244" b="9846"/>
          <a:stretch>
            <a:fillRect/>
          </a:stretch>
        </p:blipFill>
        <p:spPr bwMode="auto">
          <a:xfrm>
            <a:off x="200025" y="1700808"/>
            <a:ext cx="252095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711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2"/>
          <p:cNvSpPr txBox="1">
            <a:spLocks/>
          </p:cNvSpPr>
          <p:nvPr/>
        </p:nvSpPr>
        <p:spPr>
          <a:xfrm>
            <a:off x="200025" y="922339"/>
            <a:ext cx="8723313" cy="7064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190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Факторы, сдерживающие процесс обновления парка вертолетов российского производства </a:t>
            </a:r>
            <a:r>
              <a:rPr lang="ru-RU" sz="2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эксплуатантами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РФ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3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8313" y="1916113"/>
            <a:ext cx="8455025" cy="4232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высокие цены на новые российские вертолеты;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высокая совокупная стоимость владения в сравнении с зарубежными аналогами (сумма прямых и косвенных затрат, которые несут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эксплуатанты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за весь жизненный цикл  вертолета):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b="1" dirty="0">
                <a:solidFill>
                  <a:srgbClr val="4F81BD">
                    <a:lumMod val="75000"/>
                  </a:srgbClr>
                </a:solidFill>
                <a:latin typeface="Arial"/>
              </a:rPr>
              <a:t>отсутствие развитых современных рыночных механизмов обновления парка ВС;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избыточный парк вертолетов, имеющийся у российских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эксплуатантов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b="1" dirty="0">
                <a:solidFill>
                  <a:srgbClr val="4F81BD">
                    <a:lumMod val="75000"/>
                  </a:srgbClr>
                </a:solidFill>
                <a:latin typeface="Arial"/>
              </a:rPr>
              <a:t>отсутствие современной системы послепродажного обслуживания;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недостаток финансовых средств у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эксплуатантов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из-за низкой     рентабельности их бизнеса: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отсутствие реальных механизмов модернизации вертолетов;</a:t>
            </a:r>
          </a:p>
          <a:p>
            <a:pPr marL="285750" indent="-285750" fontAlgn="auto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низкий уровень ресурсов вертолетов и их агрегатов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461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200025" y="939800"/>
            <a:ext cx="8743949" cy="4000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j-lt"/>
              </a:rPr>
              <a:t>Распределение российского парка вертолетов с 2008 г. по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2014 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685946"/>
              </p:ext>
            </p:extLst>
          </p:nvPr>
        </p:nvGraphicFramePr>
        <p:xfrm>
          <a:off x="755576" y="1678780"/>
          <a:ext cx="7920880" cy="477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 txBox="1">
            <a:spLocks/>
          </p:cNvSpPr>
          <p:nvPr/>
        </p:nvSpPr>
        <p:spPr bwMode="auto">
          <a:xfrm>
            <a:off x="323850" y="1549400"/>
            <a:ext cx="8743950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altLang="ru-RU" sz="1600" b="1" dirty="0" smtClean="0">
                <a:solidFill>
                  <a:srgbClr val="0070C0"/>
                </a:solidFill>
                <a:latin typeface="Arial"/>
              </a:rPr>
              <a:t>Основные проблемы послепродажного обслуживания </a:t>
            </a:r>
            <a:r>
              <a:rPr lang="ru-RU" altLang="ru-RU" sz="1600" dirty="0" smtClean="0">
                <a:solidFill>
                  <a:srgbClr val="0070C0"/>
                </a:solidFill>
                <a:latin typeface="Arial"/>
              </a:rPr>
              <a:t>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отсутствие системного подхода к организации и управлению ППО;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недостаточный уровень работ по совершенствованию программ </a:t>
            </a:r>
            <a:r>
              <a:rPr lang="ru-RU" altLang="ru-RU" sz="1500" dirty="0" err="1" smtClean="0">
                <a:solidFill>
                  <a:srgbClr val="0070C0"/>
                </a:solidFill>
                <a:latin typeface="Arial"/>
              </a:rPr>
              <a:t>ТОиР</a:t>
            </a: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сворачивание работ по повышению надежности вертолетов и их компонентов;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низкое качество эксплуатационной документации;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отсутствие единого «банка информации» по модернизации (доработкам) эксплуатируемых вертолетов и выпущенных бюллетенях;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различие подходов разработчиков вертолетов к разработке и выпуску эксплуатационной документации;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отсутствие информационного обмена между разработчиками, производителями и </a:t>
            </a:r>
            <a:r>
              <a:rPr lang="ru-RU" altLang="ru-RU" sz="1500" dirty="0" err="1" smtClean="0">
                <a:solidFill>
                  <a:srgbClr val="0070C0"/>
                </a:solidFill>
                <a:latin typeface="Arial"/>
              </a:rPr>
              <a:t>эксплуатантами</a:t>
            </a: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 по вопросам надежности и эксплуатации вертолетной техники;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отсутствие механизмов мониторинга технического состояния эксплуатируемого парка вертолетов;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отсутствие современных форм технической поддержки  </a:t>
            </a:r>
            <a:r>
              <a:rPr lang="ru-RU" altLang="ru-RU" sz="1500" dirty="0" err="1" smtClean="0">
                <a:solidFill>
                  <a:srgbClr val="0070C0"/>
                </a:solidFill>
                <a:latin typeface="Arial"/>
              </a:rPr>
              <a:t>эксплуатантов</a:t>
            </a: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 (</a:t>
            </a:r>
            <a:r>
              <a:rPr lang="en-US" altLang="ru-RU" sz="1500" dirty="0" smtClean="0">
                <a:solidFill>
                  <a:srgbClr val="0070C0"/>
                </a:solidFill>
                <a:latin typeface="Arial"/>
              </a:rPr>
              <a:t>web</a:t>
            </a: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-порталы, </a:t>
            </a:r>
            <a:r>
              <a:rPr lang="en-US" altLang="ru-RU" sz="1500" dirty="0" smtClean="0">
                <a:solidFill>
                  <a:srgbClr val="0070C0"/>
                </a:solidFill>
                <a:latin typeface="Arial"/>
              </a:rPr>
              <a:t>call</a:t>
            </a: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-центры, </a:t>
            </a:r>
            <a:r>
              <a:rPr lang="ru-RU" altLang="ru-RU" sz="1500" dirty="0" err="1" smtClean="0">
                <a:solidFill>
                  <a:srgbClr val="0070C0"/>
                </a:solidFill>
                <a:latin typeface="Arial"/>
              </a:rPr>
              <a:t>инжениринг</a:t>
            </a: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);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бессистемность актуализации эксплуатационной документации, нет современных информационных решений (</a:t>
            </a:r>
            <a:r>
              <a:rPr lang="en-US" altLang="ru-RU" sz="1500" dirty="0" smtClean="0">
                <a:solidFill>
                  <a:srgbClr val="0070C0"/>
                </a:solidFill>
                <a:latin typeface="Arial"/>
              </a:rPr>
              <a:t>web</a:t>
            </a:r>
            <a:r>
              <a:rPr lang="ru-RU" altLang="ru-RU" sz="1500" dirty="0" smtClean="0">
                <a:solidFill>
                  <a:srgbClr val="0070C0"/>
                </a:solidFill>
                <a:latin typeface="Arial"/>
              </a:rPr>
              <a:t>-порталы, рассылка и т.д.).</a:t>
            </a:r>
          </a:p>
        </p:txBody>
      </p:sp>
      <p:pic>
        <p:nvPicPr>
          <p:cNvPr id="14339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Содержимое 2"/>
          <p:cNvSpPr txBox="1">
            <a:spLocks/>
          </p:cNvSpPr>
          <p:nvPr/>
        </p:nvSpPr>
        <p:spPr bwMode="auto">
          <a:xfrm>
            <a:off x="210344" y="908720"/>
            <a:ext cx="8723312" cy="4318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indent="1905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altLang="ru-RU" sz="2000" b="1" dirty="0" smtClean="0">
                <a:solidFill>
                  <a:prstClr val="white"/>
                </a:solidFill>
                <a:latin typeface="Arial"/>
              </a:rPr>
              <a:t>Построение системы послепродажного обслуживания ( ППО)    </a:t>
            </a:r>
          </a:p>
        </p:txBody>
      </p:sp>
    </p:spTree>
    <p:extLst>
      <p:ext uri="{BB962C8B-B14F-4D97-AF65-F5344CB8AC3E}">
        <p14:creationId xmlns:p14="http://schemas.microsoft.com/office/powerpoint/2010/main" val="4174878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200025" y="901701"/>
            <a:ext cx="8714815" cy="400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Структура современной системы ППО вертолетов в России</a:t>
            </a: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323850" y="1700808"/>
            <a:ext cx="8743950" cy="514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Arial"/>
              </a:rPr>
              <a:t>поставки </a:t>
            </a:r>
            <a:r>
              <a:rPr lang="ru-RU" altLang="ru-RU" dirty="0">
                <a:solidFill>
                  <a:srgbClr val="0070C0"/>
                </a:solidFill>
                <a:latin typeface="Arial"/>
              </a:rPr>
              <a:t>запасных частей и оборудования для проведения технического обслуживания и ремонта вертолетов и их агрегатов;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Arial"/>
              </a:rPr>
              <a:t>обеспечение </a:t>
            </a:r>
            <a:r>
              <a:rPr lang="ru-RU" altLang="ru-RU" dirty="0">
                <a:solidFill>
                  <a:srgbClr val="0070C0"/>
                </a:solidFill>
                <a:latin typeface="Arial"/>
              </a:rPr>
              <a:t>ремонтных заводов, баз технического обслуживания, </a:t>
            </a:r>
            <a:r>
              <a:rPr lang="ru-RU" altLang="ru-RU" dirty="0" err="1">
                <a:solidFill>
                  <a:srgbClr val="0070C0"/>
                </a:solidFill>
                <a:latin typeface="Arial"/>
              </a:rPr>
              <a:t>эксплуатантов</a:t>
            </a:r>
            <a:r>
              <a:rPr lang="ru-RU" altLang="ru-RU" dirty="0">
                <a:solidFill>
                  <a:srgbClr val="0070C0"/>
                </a:solidFill>
                <a:latin typeface="Arial"/>
              </a:rPr>
              <a:t> технической, технологической, ремонтной и эксплуатационной документацией;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Arial"/>
              </a:rPr>
              <a:t>техническое </a:t>
            </a:r>
            <a:r>
              <a:rPr lang="ru-RU" altLang="ru-RU" dirty="0">
                <a:solidFill>
                  <a:srgbClr val="0070C0"/>
                </a:solidFill>
                <a:latin typeface="Arial"/>
              </a:rPr>
              <a:t>обслуживание и ремонт (</a:t>
            </a:r>
            <a:r>
              <a:rPr lang="ru-RU" altLang="ru-RU" dirty="0" err="1">
                <a:solidFill>
                  <a:srgbClr val="0070C0"/>
                </a:solidFill>
                <a:latin typeface="Arial"/>
              </a:rPr>
              <a:t>ТОиР</a:t>
            </a:r>
            <a:r>
              <a:rPr lang="ru-RU" altLang="ru-RU" dirty="0">
                <a:solidFill>
                  <a:srgbClr val="0070C0"/>
                </a:solidFill>
                <a:latin typeface="Arial"/>
              </a:rPr>
              <a:t>) вертолетов и их компонентов;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Arial"/>
              </a:rPr>
              <a:t>капитальный </a:t>
            </a:r>
            <a:r>
              <a:rPr lang="ru-RU" altLang="ru-RU" dirty="0">
                <a:solidFill>
                  <a:srgbClr val="0070C0"/>
                </a:solidFill>
                <a:latin typeface="Arial"/>
              </a:rPr>
              <a:t>ремонт вертолетов и их агрегатов;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Arial"/>
              </a:rPr>
              <a:t>установление </a:t>
            </a:r>
            <a:r>
              <a:rPr lang="ru-RU" altLang="ru-RU" dirty="0">
                <a:solidFill>
                  <a:srgbClr val="0070C0"/>
                </a:solidFill>
                <a:latin typeface="Arial"/>
              </a:rPr>
              <a:t>и подтверждение ресурсов и сроков службы;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Arial"/>
              </a:rPr>
              <a:t>модернизацию </a:t>
            </a:r>
            <a:r>
              <a:rPr lang="ru-RU" altLang="ru-RU" dirty="0">
                <a:solidFill>
                  <a:srgbClr val="0070C0"/>
                </a:solidFill>
                <a:latin typeface="Arial"/>
              </a:rPr>
              <a:t>вертолетной техники;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Arial"/>
              </a:rPr>
              <a:t>обучение </a:t>
            </a:r>
            <a:r>
              <a:rPr lang="ru-RU" altLang="ru-RU" dirty="0">
                <a:solidFill>
                  <a:srgbClr val="0070C0"/>
                </a:solidFill>
                <a:latin typeface="Arial"/>
              </a:rPr>
              <a:t>авиационного персонала.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2"/>
          <p:cNvSpPr txBox="1">
            <a:spLocks/>
          </p:cNvSpPr>
          <p:nvPr/>
        </p:nvSpPr>
        <p:spPr>
          <a:xfrm>
            <a:off x="200025" y="908720"/>
            <a:ext cx="8743951" cy="431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indent="1905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+mj-lt"/>
              </a:rPr>
              <a:t>Основные проблемы ППО российских вертолетов</a:t>
            </a:r>
            <a:endParaRPr lang="ru-RU" altLang="ru-RU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317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00025" y="1484784"/>
            <a:ext cx="8867775" cy="511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отсутствие системного подхода к организации и управлению ППО, построению ее инфраструктуры;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400" dirty="0" smtClean="0">
                <a:solidFill>
                  <a:srgbClr val="0070C0"/>
                </a:solidFill>
                <a:latin typeface="Arial"/>
              </a:rPr>
              <a:t>отсутствие 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постоянного информационного взаимодействия с </a:t>
            </a:r>
            <a:r>
              <a:rPr lang="ru-RU" altLang="ru-RU" sz="1400" dirty="0" err="1">
                <a:solidFill>
                  <a:srgbClr val="0070C0"/>
                </a:solidFill>
                <a:latin typeface="Arial"/>
              </a:rPr>
              <a:t>эксплуатантами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 вертолетов;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400" dirty="0" smtClean="0">
                <a:solidFill>
                  <a:srgbClr val="0070C0"/>
                </a:solidFill>
                <a:latin typeface="Arial"/>
              </a:rPr>
              <a:t>недостаточный 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уровень работ по совершенствованию программ </a:t>
            </a:r>
            <a:r>
              <a:rPr lang="ru-RU" altLang="ru-RU" sz="1400" dirty="0" err="1">
                <a:solidFill>
                  <a:srgbClr val="0070C0"/>
                </a:solidFill>
                <a:latin typeface="Arial"/>
              </a:rPr>
              <a:t>ТОиР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400" dirty="0" smtClean="0">
                <a:solidFill>
                  <a:srgbClr val="0070C0"/>
                </a:solidFill>
                <a:latin typeface="Arial"/>
              </a:rPr>
              <a:t>сворачивание 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работ по повышению их надежности вертолетов и их компонентов у разработчиков и производителей;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400" dirty="0" smtClean="0">
                <a:solidFill>
                  <a:srgbClr val="0070C0"/>
                </a:solidFill>
                <a:latin typeface="Arial"/>
              </a:rPr>
              <a:t>отсутствие 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мотивации у разработчиков и производителей вертолетов и их компонентов в проведении работ по  внедрению современных механизмов установления и подтверждения ресурсов и сроков службы;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400" dirty="0" smtClean="0">
                <a:solidFill>
                  <a:srgbClr val="0070C0"/>
                </a:solidFill>
                <a:latin typeface="Arial"/>
              </a:rPr>
              <a:t>низкое 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качество эксплуатационной документации;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400" dirty="0" smtClean="0">
                <a:solidFill>
                  <a:srgbClr val="0070C0"/>
                </a:solidFill>
                <a:latin typeface="Arial"/>
              </a:rPr>
              <a:t>отсутствие 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единого «банка информации» о возможностях по модернизации (доработкам) эксплуатируемых вертолетов и выпущенных бюллетенях;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400" dirty="0" smtClean="0">
                <a:solidFill>
                  <a:srgbClr val="0070C0"/>
                </a:solidFill>
                <a:latin typeface="Arial"/>
              </a:rPr>
              <a:t>различие 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подходов разработчиков вертолетов к разработке и выпуску  эксплуатационной документации;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400" dirty="0" smtClean="0">
                <a:solidFill>
                  <a:srgbClr val="0070C0"/>
                </a:solidFill>
                <a:latin typeface="Arial"/>
              </a:rPr>
              <a:t>отсутствие 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регламентированного информационного обмена между разработчиками, производителями и </a:t>
            </a:r>
            <a:r>
              <a:rPr lang="ru-RU" altLang="ru-RU" sz="1400" dirty="0" err="1">
                <a:solidFill>
                  <a:srgbClr val="0070C0"/>
                </a:solidFill>
                <a:latin typeface="Arial"/>
              </a:rPr>
              <a:t>эксплуатантами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 по вопросам надежности, контроле - и ремонтопригодности вертолетной техники;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400" dirty="0" smtClean="0">
                <a:solidFill>
                  <a:srgbClr val="0070C0"/>
                </a:solidFill>
                <a:latin typeface="Arial"/>
              </a:rPr>
              <a:t>отсутствие 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механизмов мониторинга технического состояния эксплуатируемого парка вертолетов;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sz="1400" dirty="0" smtClean="0">
                <a:solidFill>
                  <a:srgbClr val="0070C0"/>
                </a:solidFill>
                <a:latin typeface="Arial"/>
              </a:rPr>
              <a:t>отсутствие 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современных форм технической поддержки  </a:t>
            </a:r>
            <a:r>
              <a:rPr lang="ru-RU" altLang="ru-RU" sz="1400" dirty="0" err="1">
                <a:solidFill>
                  <a:srgbClr val="0070C0"/>
                </a:solidFill>
                <a:latin typeface="Arial"/>
              </a:rPr>
              <a:t>эксплуатантов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 (</a:t>
            </a:r>
            <a:r>
              <a:rPr lang="ru-RU" altLang="ru-RU" sz="1400" dirty="0" err="1">
                <a:solidFill>
                  <a:srgbClr val="0070C0"/>
                </a:solidFill>
                <a:latin typeface="Arial"/>
              </a:rPr>
              <a:t>web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-порталы, </a:t>
            </a:r>
            <a:r>
              <a:rPr lang="ru-RU" altLang="ru-RU" sz="1400" dirty="0" err="1">
                <a:solidFill>
                  <a:srgbClr val="0070C0"/>
                </a:solidFill>
                <a:latin typeface="Arial"/>
              </a:rPr>
              <a:t>coll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-центры, </a:t>
            </a:r>
            <a:r>
              <a:rPr lang="ru-RU" altLang="ru-RU" sz="1400" dirty="0" err="1">
                <a:solidFill>
                  <a:srgbClr val="0070C0"/>
                </a:solidFill>
                <a:latin typeface="Arial"/>
              </a:rPr>
              <a:t>инжениринг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); бессистемность актуализации эксплуатационной документации, нет современных информационных решений (</a:t>
            </a:r>
            <a:r>
              <a:rPr lang="ru-RU" altLang="ru-RU" sz="1400" dirty="0" err="1">
                <a:solidFill>
                  <a:srgbClr val="0070C0"/>
                </a:solidFill>
                <a:latin typeface="Arial"/>
              </a:rPr>
              <a:t>web</a:t>
            </a:r>
            <a:r>
              <a:rPr lang="ru-RU" altLang="ru-RU" sz="1400" dirty="0">
                <a:solidFill>
                  <a:srgbClr val="0070C0"/>
                </a:solidFill>
                <a:latin typeface="Arial"/>
              </a:rPr>
              <a:t>-порталы, рассылка и т.д.).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 txBox="1">
            <a:spLocks/>
          </p:cNvSpPr>
          <p:nvPr/>
        </p:nvSpPr>
        <p:spPr bwMode="auto">
          <a:xfrm>
            <a:off x="323850" y="1988840"/>
            <a:ext cx="8743950" cy="485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Aft>
                <a:spcPts val="600"/>
              </a:spcAft>
              <a:buAutoNum type="arabicPeriod"/>
              <a:defRPr/>
            </a:pPr>
            <a:r>
              <a:rPr lang="ru-RU" altLang="ru-RU" b="1" dirty="0" smtClean="0">
                <a:solidFill>
                  <a:srgbClr val="0070C0"/>
                </a:solidFill>
                <a:latin typeface="+mj-lt"/>
              </a:rPr>
              <a:t>Модернизация </a:t>
            </a:r>
            <a:r>
              <a:rPr lang="ru-RU" altLang="ru-RU" b="1" dirty="0">
                <a:solidFill>
                  <a:srgbClr val="0070C0"/>
                </a:solidFill>
                <a:latin typeface="+mj-lt"/>
              </a:rPr>
              <a:t>эксплуатируемого парка вертолетов</a:t>
            </a:r>
            <a:r>
              <a:rPr lang="ru-RU" altLang="ru-RU" b="1" dirty="0" smtClean="0">
                <a:solidFill>
                  <a:srgbClr val="0070C0"/>
                </a:solidFill>
                <a:latin typeface="+mj-lt"/>
              </a:rPr>
              <a:t>:</a:t>
            </a:r>
            <a:endParaRPr lang="ru-RU" altLang="ru-RU" dirty="0">
              <a:solidFill>
                <a:srgbClr val="0070C0"/>
              </a:solidFill>
              <a:latin typeface="+mj-lt"/>
            </a:endParaRPr>
          </a:p>
          <a:p>
            <a:pPr marL="342900" indent="-342900">
              <a:spcAft>
                <a:spcPts val="600"/>
              </a:spcAft>
              <a:buAutoNum type="arabicPeriod"/>
              <a:defRPr/>
            </a:pPr>
            <a:endParaRPr lang="ru-RU" altLang="ru-RU" dirty="0" smtClean="0">
              <a:solidFill>
                <a:srgbClr val="0070C0"/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сбор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, систематизация и предоставление </a:t>
            </a:r>
            <a:r>
              <a:rPr lang="ru-RU" altLang="ru-RU" dirty="0" err="1">
                <a:solidFill>
                  <a:srgbClr val="0070C0"/>
                </a:solidFill>
                <a:latin typeface="+mj-lt"/>
              </a:rPr>
              <a:t>эксплуатантам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 доступа к информации о действующих сервисных бюллетеням;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анализ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и обновление эксплуатационной документации по типам вертолетов, обеспечение оперативного доступа к эксплуатационной документации и сервисным бюллетеням </a:t>
            </a:r>
            <a:r>
              <a:rPr lang="ru-RU" altLang="ru-RU" dirty="0" err="1">
                <a:solidFill>
                  <a:srgbClr val="0070C0"/>
                </a:solidFill>
                <a:latin typeface="+mj-lt"/>
              </a:rPr>
              <a:t>эксплуатантов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 ( в рамках договоров о конструкторско-технологическом сопровождении);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подготовка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и издание полного реестра выпущенных бюллетеней по доработкам эксплуатируемых вертолетов и определение </a:t>
            </a:r>
            <a:r>
              <a:rPr lang="ru-RU" altLang="ru-RU" dirty="0" err="1">
                <a:solidFill>
                  <a:srgbClr val="0070C0"/>
                </a:solidFill>
                <a:latin typeface="+mj-lt"/>
              </a:rPr>
              <a:t>переченя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 предприятий, которые эти доработки могут  выполнять. Разместить эту информацию на специальном информационном портале;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+mj-lt"/>
              </a:rPr>
              <a:t>разработка </a:t>
            </a:r>
            <a:r>
              <a:rPr lang="ru-RU" altLang="ru-RU" dirty="0">
                <a:solidFill>
                  <a:srgbClr val="0070C0"/>
                </a:solidFill>
                <a:latin typeface="+mj-lt"/>
              </a:rPr>
              <a:t>и производство  современных средств наземного обслуживания, а также наземных бортовых средств контроля, снижающих эксплуатационные затраты.</a:t>
            </a:r>
          </a:p>
        </p:txBody>
      </p:sp>
      <p:pic>
        <p:nvPicPr>
          <p:cNvPr id="14339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188913"/>
            <a:ext cx="1792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4050"/>
            <a:ext cx="8743950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Содержимое 2"/>
          <p:cNvSpPr txBox="1">
            <a:spLocks/>
          </p:cNvSpPr>
          <p:nvPr/>
        </p:nvSpPr>
        <p:spPr bwMode="auto">
          <a:xfrm>
            <a:off x="210344" y="908720"/>
            <a:ext cx="8723312" cy="79208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indent="1905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altLang="ru-RU" sz="2000" b="1" dirty="0" smtClean="0">
                <a:solidFill>
                  <a:schemeClr val="bg1"/>
                </a:solidFill>
                <a:latin typeface="+mj-lt"/>
              </a:rPr>
              <a:t>Основные разделы Программы создания ППО отечественных вертолетов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2954</TotalTime>
  <Words>987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Построение современной системы послепродажного обслуживания отечественных вертолетов в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PANH helicopters</dc:title>
  <dc:creator>Карасев</dc:creator>
  <cp:lastModifiedBy>Худоленко Олег Владимирович</cp:lastModifiedBy>
  <cp:revision>396</cp:revision>
  <dcterms:created xsi:type="dcterms:W3CDTF">2012-02-02T08:09:31Z</dcterms:created>
  <dcterms:modified xsi:type="dcterms:W3CDTF">2015-11-23T14:29:46Z</dcterms:modified>
</cp:coreProperties>
</file>