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26AA"/>
    <a:srgbClr val="EDF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7DBB5-6FA4-494B-8C84-5439A7CB0B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92131-2562-4FAF-866E-992FB48A2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0" y="188689"/>
            <a:ext cx="9144000" cy="64660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22" y="5577366"/>
            <a:ext cx="9001156" cy="928695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ринципы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построе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ния 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функционирования систем менеджмента качества в авиакомпаниях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14843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 err="1">
                <a:solidFill>
                  <a:schemeClr val="accent1"/>
                </a:solidFill>
                <a:latin typeface="+mj-lt"/>
                <a:ea typeface="Calibri"/>
                <a:cs typeface="Times New Roman"/>
              </a:rPr>
              <a:t>Худоленко</a:t>
            </a:r>
            <a:r>
              <a:rPr lang="ru-RU" sz="1400" b="1" dirty="0">
                <a:solidFill>
                  <a:schemeClr val="accent1"/>
                </a:solidFill>
                <a:latin typeface="+mj-lt"/>
                <a:ea typeface="Calibri"/>
                <a:cs typeface="Times New Roman"/>
              </a:rPr>
              <a:t> Олег Владимирович</a:t>
            </a:r>
          </a:p>
          <a:p>
            <a:r>
              <a:rPr lang="ru-RU" sz="1200" dirty="0" smtClean="0">
                <a:solidFill>
                  <a:schemeClr val="accent1"/>
                </a:solidFill>
                <a:latin typeface="+mj-lt"/>
                <a:ea typeface="Calibri"/>
                <a:cs typeface="Times New Roman"/>
              </a:rPr>
              <a:t>Заместитель </a:t>
            </a:r>
            <a:r>
              <a:rPr lang="ru-RU" sz="1200" dirty="0">
                <a:solidFill>
                  <a:schemeClr val="accent1"/>
                </a:solidFill>
                <a:latin typeface="+mj-lt"/>
                <a:ea typeface="Calibri"/>
                <a:cs typeface="Times New Roman"/>
              </a:rPr>
              <a:t>генерального директора </a:t>
            </a:r>
          </a:p>
          <a:p>
            <a:r>
              <a:rPr lang="ru-RU" sz="1200" dirty="0" smtClean="0">
                <a:solidFill>
                  <a:schemeClr val="accent1"/>
                </a:solidFill>
                <a:latin typeface="+mj-lt"/>
                <a:ea typeface="Calibri"/>
                <a:cs typeface="Times New Roman"/>
              </a:rPr>
              <a:t>по </a:t>
            </a:r>
            <a:r>
              <a:rPr lang="ru-RU" sz="1200" dirty="0">
                <a:solidFill>
                  <a:schemeClr val="accent1"/>
                </a:solidFill>
                <a:latin typeface="+mj-lt"/>
                <a:ea typeface="Calibri"/>
                <a:cs typeface="Times New Roman"/>
              </a:rPr>
              <a:t>научно-техническому прогрессу и </a:t>
            </a:r>
            <a:endParaRPr lang="ru-RU" sz="1200" dirty="0" smtClean="0">
              <a:solidFill>
                <a:schemeClr val="accent1"/>
              </a:solidFill>
              <a:latin typeface="+mj-lt"/>
              <a:ea typeface="Calibri"/>
              <a:cs typeface="Times New Roman"/>
            </a:endParaRPr>
          </a:p>
          <a:p>
            <a:r>
              <a:rPr lang="ru-RU" sz="1200" dirty="0" smtClean="0">
                <a:solidFill>
                  <a:schemeClr val="accent1"/>
                </a:solidFill>
                <a:latin typeface="+mj-lt"/>
                <a:ea typeface="Calibri"/>
                <a:cs typeface="Times New Roman"/>
              </a:rPr>
              <a:t>качеству ОАО </a:t>
            </a:r>
            <a:r>
              <a:rPr lang="ru-RU" sz="1200" dirty="0">
                <a:solidFill>
                  <a:schemeClr val="accent1"/>
                </a:solidFill>
                <a:latin typeface="+mj-lt"/>
                <a:ea typeface="Calibri"/>
                <a:cs typeface="Times New Roman"/>
              </a:rPr>
              <a:t>НПК «ПАНХ»</a:t>
            </a:r>
            <a:endParaRPr lang="ru-RU" sz="1200" dirty="0">
              <a:solidFill>
                <a:schemeClr val="accent1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639977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100" dirty="0">
                <a:solidFill>
                  <a:srgbClr val="0070C0"/>
                </a:solidFill>
                <a:latin typeface="+mj-lt"/>
              </a:rPr>
              <a:t>Доклад на </a:t>
            </a:r>
            <a:r>
              <a:rPr lang="ru-RU" sz="1100" dirty="0" smtClean="0">
                <a:solidFill>
                  <a:srgbClr val="0070C0"/>
                </a:solidFill>
                <a:latin typeface="+mj-lt"/>
              </a:rPr>
              <a:t>«Вертолетном </a:t>
            </a:r>
            <a:r>
              <a:rPr lang="ru-RU" sz="1100" dirty="0">
                <a:solidFill>
                  <a:srgbClr val="0070C0"/>
                </a:solidFill>
                <a:latin typeface="+mj-lt"/>
              </a:rPr>
              <a:t>форуме-2016</a:t>
            </a:r>
            <a:r>
              <a:rPr lang="ru-RU" sz="1100" dirty="0" smtClean="0">
                <a:solidFill>
                  <a:srgbClr val="0070C0"/>
                </a:solidFill>
                <a:latin typeface="+mj-lt"/>
              </a:rPr>
              <a:t>» -   25.11.2016</a:t>
            </a:r>
            <a:endParaRPr lang="ru-RU" sz="11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PANH vert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9181" y="6206765"/>
            <a:ext cx="2998868" cy="364560"/>
          </a:xfrm>
          <a:prstGeom prst="rect">
            <a:avLst/>
          </a:prstGeom>
        </p:spPr>
      </p:pic>
      <p:pic>
        <p:nvPicPr>
          <p:cNvPr id="16" name="Рисунок 15" descr="HAI Verita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232" y="5531465"/>
            <a:ext cx="2077817" cy="510868"/>
          </a:xfrm>
          <a:prstGeom prst="rect">
            <a:avLst/>
          </a:prstGeom>
        </p:spPr>
      </p:pic>
      <p:sp>
        <p:nvSpPr>
          <p:cNvPr id="13" name="Содержимое 2"/>
          <p:cNvSpPr txBox="1">
            <a:spLocks/>
          </p:cNvSpPr>
          <p:nvPr/>
        </p:nvSpPr>
        <p:spPr>
          <a:xfrm>
            <a:off x="400403" y="4925485"/>
            <a:ext cx="4570134" cy="1645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Arial" pitchFamily="34" charset="0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ОАО НПК «ПАНХ»</a:t>
            </a:r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350000, г. Краснодар, ул. Кирова, 138</a:t>
            </a:r>
          </a:p>
          <a:p>
            <a:pPr>
              <a:spcBef>
                <a:spcPts val="0"/>
              </a:spcBef>
              <a:buFont typeface="Arial" pitchFamily="34" charset="0"/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Тел. (861) 255-69-75</a:t>
            </a:r>
          </a:p>
          <a:p>
            <a:pPr>
              <a:spcBef>
                <a:spcPts val="0"/>
              </a:spcBef>
              <a:buFont typeface="Arial" pitchFamily="34" charset="0"/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Факс: (861) 255-36-48</a:t>
            </a:r>
          </a:p>
          <a:p>
            <a:pPr>
              <a:spcBef>
                <a:spcPts val="0"/>
              </a:spcBef>
              <a:buFont typeface="Arial" pitchFamily="34" charset="0"/>
              <a:buNone/>
            </a:pP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E-mail: panh@panh.ru</a:t>
            </a:r>
          </a:p>
          <a:p>
            <a:pPr>
              <a:spcBef>
                <a:spcPts val="0"/>
              </a:spcBef>
              <a:buFont typeface="Arial" pitchFamily="34" charset="0"/>
              <a:buNone/>
            </a:pP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www.panh.ru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098" b="-7691"/>
          <a:stretch/>
        </p:blipFill>
        <p:spPr>
          <a:xfrm>
            <a:off x="0" y="0"/>
            <a:ext cx="4764738" cy="472928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83968" y="2132856"/>
            <a:ext cx="4565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+mj-lt"/>
              </a:rPr>
              <a:t>СПАСИБО ЗА ВНИМАНИЕ!</a:t>
            </a:r>
            <a:endParaRPr lang="ru-RU" sz="32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2"/>
          <p:cNvSpPr txBox="1">
            <a:spLocks/>
          </p:cNvSpPr>
          <p:nvPr/>
        </p:nvSpPr>
        <p:spPr>
          <a:xfrm>
            <a:off x="323528" y="980728"/>
            <a:ext cx="8496944" cy="547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 indent="1905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Изменения в построении систем управления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1508" y="188640"/>
            <a:ext cx="1792224" cy="381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44" y="654790"/>
            <a:ext cx="8744712" cy="1097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97992" y="1785620"/>
            <a:ext cx="79174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Aft>
                <a:spcPts val="60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- Причина изменений в построении систем управления предприятиями – смена индустриальной эпохи эпохой информационной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899113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+mj-lt"/>
              </a:rPr>
              <a:t>Получение максимальной прибыли за счет:</a:t>
            </a:r>
            <a:endParaRPr lang="ru-RU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501008"/>
            <a:ext cx="3312368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Экономичного </a:t>
            </a:r>
            <a:r>
              <a:rPr lang="ru-RU" sz="1600" dirty="0" smtClean="0">
                <a:latin typeface="+mj-lt"/>
              </a:rPr>
              <a:t>использования   ресурсов и </a:t>
            </a:r>
            <a:r>
              <a:rPr lang="ru-RU" sz="1600" dirty="0">
                <a:latin typeface="+mj-lt"/>
              </a:rPr>
              <a:t>применение систем финансового контроля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71007" y="3501008"/>
            <a:ext cx="3744416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- учета и анализа факторов внешней и внутренней среды;</a:t>
            </a:r>
          </a:p>
          <a:p>
            <a:r>
              <a:rPr lang="ru-RU" sz="1600" dirty="0">
                <a:latin typeface="+mj-lt"/>
              </a:rPr>
              <a:t>- ориентации на потребителя;</a:t>
            </a:r>
          </a:p>
          <a:p>
            <a:r>
              <a:rPr lang="ru-RU" sz="1600" dirty="0">
                <a:latin typeface="+mj-lt"/>
              </a:rPr>
              <a:t>- процессного подхода вместо </a:t>
            </a:r>
            <a:r>
              <a:rPr lang="ru-RU" sz="1600" dirty="0" smtClean="0">
                <a:latin typeface="+mj-lt"/>
              </a:rPr>
              <a:t>функционально-иерархического</a:t>
            </a:r>
            <a:endParaRPr lang="ru-RU" sz="16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56880" y="5877272"/>
            <a:ext cx="3772669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latin typeface="+mj-lt"/>
              </a:rPr>
              <a:t>ISO – 9001 </a:t>
            </a:r>
            <a:r>
              <a:rPr lang="ru-RU" sz="1600" dirty="0">
                <a:latin typeface="+mj-lt"/>
              </a:rPr>
              <a:t>Системы менеджмента качества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6084168" y="4968763"/>
            <a:ext cx="648072" cy="476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65636" y="5445224"/>
            <a:ext cx="1397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+mj-lt"/>
              </a:rPr>
              <a:t>СТАНДАРТ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4993" y="5402450"/>
            <a:ext cx="3312368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+mj-lt"/>
              </a:rPr>
              <a:t>комплексная система повышения качества продукции;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j-lt"/>
              </a:rPr>
              <a:t>научная организация труда</a:t>
            </a:r>
            <a:endParaRPr lang="ru-RU" sz="1600" dirty="0">
              <a:latin typeface="+mj-lt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835696" y="4509120"/>
            <a:ext cx="648072" cy="791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2"/>
          <p:cNvSpPr txBox="1">
            <a:spLocks/>
          </p:cNvSpPr>
          <p:nvPr/>
        </p:nvSpPr>
        <p:spPr>
          <a:xfrm>
            <a:off x="323528" y="980728"/>
            <a:ext cx="8496944" cy="547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 indent="19050" algn="ctr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Соображения из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опыта разработки и внедрения СМК в ОАО НПК «ПАНХ»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1508" y="188640"/>
            <a:ext cx="1792224" cy="381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44" y="654790"/>
            <a:ext cx="8744712" cy="10972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39549" y="3212976"/>
            <a:ext cx="8136907" cy="116955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+mj-lt"/>
              </a:rPr>
              <a:t>2. Все </a:t>
            </a:r>
            <a:r>
              <a:rPr lang="ru-RU" sz="1400" dirty="0">
                <a:latin typeface="+mj-lt"/>
              </a:rPr>
              <a:t>предприятия имеют различные системы управления и организации работ. </a:t>
            </a:r>
            <a:endParaRPr lang="ru-RU" sz="1400" dirty="0" smtClean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Поэтому </a:t>
            </a:r>
            <a:r>
              <a:rPr lang="ru-RU" sz="1400" dirty="0">
                <a:latin typeface="+mj-lt"/>
              </a:rPr>
              <a:t>рецепты, перенесенные напрямую из одного предприятия на другое, не сработают. Универсальных рецепторов нет. То, что вы услышите здесь, прочитаете в литературе, должно быть пересмотрено и адаптировано для вашего предприятия – под ваши намерения, цели и процессы.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4241" y="4581128"/>
            <a:ext cx="8142215" cy="181588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+mj-lt"/>
              </a:rPr>
              <a:t>3. Ни </a:t>
            </a:r>
            <a:r>
              <a:rPr lang="ru-RU" sz="1400" dirty="0">
                <a:latin typeface="+mj-lt"/>
              </a:rPr>
              <a:t>одна консалтинговая фирма не в состоянии провести эффективную реорганизацию системы управления вашего предприятия. Все успешные компании мира добились успеха в реорганизации своих систем управления благодаря работе своего персонала при лидерстве руководства. Консультант может подсказать типовые решения, образцы документов, поделиться положительным или отрицательным опытом других предприятий, предложить подход к организации менеджмента. Ждать волшебного рецепта от нанятого консультанта не следует, трудиться придется самим. Консультант может только помочь в получении системных знаний и опыта.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48729" y="2060848"/>
            <a:ext cx="8127727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+mj-lt"/>
              </a:rPr>
              <a:t>1. Международный </a:t>
            </a:r>
            <a:r>
              <a:rPr lang="ru-RU" sz="1400" dirty="0">
                <a:latin typeface="+mj-lt"/>
              </a:rPr>
              <a:t>стандарт ISO 9001 не столько говорит о качестве продукции или услуг, сколько дает рекомендации о построении системы эффективного менеджмента. Менеджмент – это скоординированная деятельность по руководству и управлению предприятием, направленная на его 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1939479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2"/>
          <p:cNvSpPr txBox="1">
            <a:spLocks/>
          </p:cNvSpPr>
          <p:nvPr/>
        </p:nvSpPr>
        <p:spPr>
          <a:xfrm>
            <a:off x="323528" y="980728"/>
            <a:ext cx="8496944" cy="547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 indent="1905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Основные принципы построения систем управления качеством. ( Стандарт ISO – 9001)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1508" y="188640"/>
            <a:ext cx="1792224" cy="381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44" y="654790"/>
            <a:ext cx="8744712" cy="1097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0592" y="2132112"/>
            <a:ext cx="7922815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dirty="0">
                <a:solidFill>
                  <a:srgbClr val="0070C0"/>
                </a:solidFill>
                <a:latin typeface="+mj-lt"/>
              </a:rPr>
              <a:t>Ориентация на потребителя.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Основное направление менеджмента качества заключается в обеспечении выполнения требований потребителя и в стремлении превысить их.</a:t>
            </a:r>
          </a:p>
          <a:p>
            <a:pPr marL="361950" lvl="0"/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1. Требования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заказчика должны быть четко 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определены.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Н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а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практике крупные, серьезные заказчики  требования прописывают в своих документах (Требования к поставщикам авиационных услуг ООН, Руководство по организации эксплуатации воздушных судов, подготовленное МАПНГ,  Руководство по использованию авиации Каспийским трубопроводным консорциумом  и т.д.)</a:t>
            </a:r>
          </a:p>
          <a:p>
            <a:pPr marL="361950"/>
            <a:r>
              <a:rPr lang="ru-RU" sz="1600" dirty="0">
                <a:solidFill>
                  <a:srgbClr val="0070C0"/>
                </a:solidFill>
                <a:latin typeface="+mj-lt"/>
              </a:rPr>
              <a:t> </a:t>
            </a:r>
          </a:p>
          <a:p>
            <a:pPr marL="361950" lvl="0"/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2. Обратная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связь от заказчика о его удовлетворенности нашими услугами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. Реализация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принципа позволяет достичь удовлетворенности потребителя посредством результативного использования такой системы, включая процессы для улучшения системы и обеспечение соответствия требованиям потребителя, а также применимым законодательным и нормативным требованиям.</a:t>
            </a:r>
          </a:p>
        </p:txBody>
      </p:sp>
    </p:spTree>
    <p:extLst>
      <p:ext uri="{BB962C8B-B14F-4D97-AF65-F5344CB8AC3E}">
        <p14:creationId xmlns:p14="http://schemas.microsoft.com/office/powerpoint/2010/main" val="3050524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2"/>
          <p:cNvSpPr txBox="1">
            <a:spLocks/>
          </p:cNvSpPr>
          <p:nvPr/>
        </p:nvSpPr>
        <p:spPr>
          <a:xfrm>
            <a:off x="323528" y="980728"/>
            <a:ext cx="8496944" cy="547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 indent="1905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Основные принципы построения систем управления качеством. ( Стандарт ISO – 9001)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1508" y="188640"/>
            <a:ext cx="1792224" cy="381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44" y="654790"/>
            <a:ext cx="8744712" cy="1097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2132112"/>
            <a:ext cx="82089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Лидерство руководства.</a:t>
            </a:r>
            <a:r>
              <a:rPr lang="ru-RU" sz="16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Руководители предприятия на всех уровнях должны обеспечить единство целей  и направлений развития и создать условия, в которых сотрудники оказываются вовлеченными в достижение целей в области качества.</a:t>
            </a:r>
          </a:p>
          <a:p>
            <a:pPr algn="ctr"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Стандарты </a:t>
            </a:r>
            <a:r>
              <a:rPr lang="ru-RU" b="1" dirty="0">
                <a:solidFill>
                  <a:srgbClr val="0070C0"/>
                </a:solidFill>
                <a:latin typeface="+mj-lt"/>
              </a:rPr>
              <a:t>ISO-9001 требуют, чтобы руководитель лично возглавил процесс оптимизации бизнес-процессов предприятия и обеспечил единство команды разработчиков.</a:t>
            </a:r>
          </a:p>
          <a:p>
            <a:pPr>
              <a:spcAft>
                <a:spcPts val="1200"/>
              </a:spcAft>
            </a:pP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Единство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целей и направления развития предполагает наличие у предприятия согласованных политик, стратегий, процессов и ресурсов для достижения целей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.</a:t>
            </a:r>
            <a:endParaRPr lang="ru-RU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25144"/>
            <a:ext cx="8208912" cy="18928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i="1" dirty="0">
                <a:solidFill>
                  <a:schemeClr val="bg1"/>
                </a:solidFill>
                <a:latin typeface="+mj-lt"/>
              </a:rPr>
              <a:t>ПРИМЕР: </a:t>
            </a:r>
          </a:p>
          <a:p>
            <a:pPr>
              <a:spcAft>
                <a:spcPts val="1200"/>
              </a:spcAft>
            </a:pPr>
            <a:r>
              <a:rPr lang="ru-RU" sz="1600" b="1" i="1" dirty="0">
                <a:solidFill>
                  <a:srgbClr val="FFFF00"/>
                </a:solidFill>
                <a:latin typeface="+mj-lt"/>
              </a:rPr>
              <a:t>Цель</a:t>
            </a:r>
            <a:r>
              <a:rPr lang="ru-RU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+mj-lt"/>
              </a:rPr>
              <a:t>– </a:t>
            </a:r>
            <a:r>
              <a:rPr lang="ru-RU" sz="1400" i="1" dirty="0">
                <a:solidFill>
                  <a:schemeClr val="bg1"/>
                </a:solidFill>
                <a:latin typeface="+mj-lt"/>
              </a:rPr>
              <a:t>увеличить доходы предприятия в 2017 г на 15%.</a:t>
            </a:r>
          </a:p>
          <a:p>
            <a:r>
              <a:rPr lang="ru-RU" sz="1600" b="1" i="1" dirty="0">
                <a:solidFill>
                  <a:srgbClr val="FFFF00"/>
                </a:solidFill>
                <a:latin typeface="+mj-lt"/>
              </a:rPr>
              <a:t>Достижение предполагает: </a:t>
            </a:r>
            <a:r>
              <a:rPr lang="ru-RU" sz="1400" i="1" dirty="0">
                <a:solidFill>
                  <a:schemeClr val="bg1"/>
                </a:solidFill>
                <a:latin typeface="+mj-lt"/>
              </a:rPr>
              <a:t>наличие заключенных контрактов, подготовленного персонала, исправных ВС, материальных и финансовых ресурсов, наземной инфраструктуры.</a:t>
            </a:r>
          </a:p>
          <a:p>
            <a:pPr>
              <a:spcAft>
                <a:spcPts val="1200"/>
              </a:spcAft>
            </a:pPr>
            <a:r>
              <a:rPr lang="ru-RU" sz="1400" i="1" dirty="0">
                <a:solidFill>
                  <a:schemeClr val="bg1"/>
                </a:solidFill>
                <a:latin typeface="+mj-lt"/>
              </a:rPr>
              <a:t>Все указанные процессы взаимосвязанные, цели декомпозированы по иерархической структуре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2198849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2"/>
          <p:cNvSpPr txBox="1">
            <a:spLocks/>
          </p:cNvSpPr>
          <p:nvPr/>
        </p:nvSpPr>
        <p:spPr>
          <a:xfrm>
            <a:off x="323528" y="980728"/>
            <a:ext cx="8496944" cy="547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 indent="1905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Основные принципы построения систем управления качеством. ( Стандарт ISO – 9001)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1508" y="188640"/>
            <a:ext cx="1792224" cy="381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44" y="654790"/>
            <a:ext cx="8744712" cy="1097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1916832"/>
            <a:ext cx="835292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+mj-lt"/>
              </a:rPr>
              <a:t>Процессный </a:t>
            </a:r>
            <a:r>
              <a:rPr lang="ru-RU" b="1" dirty="0" smtClean="0">
                <a:solidFill>
                  <a:srgbClr val="0070C0"/>
                </a:solidFill>
                <a:latin typeface="+mj-lt"/>
              </a:rPr>
              <a:t>подход.</a:t>
            </a:r>
            <a:r>
              <a:rPr lang="ru-RU" sz="1400" dirty="0" smtClean="0">
                <a:solidFill>
                  <a:srgbClr val="0070C0"/>
                </a:solidFill>
                <a:latin typeface="+mj-lt"/>
              </a:rPr>
              <a:t> Соответствующие </a:t>
            </a:r>
            <a:r>
              <a:rPr lang="ru-RU" sz="1400" dirty="0">
                <a:solidFill>
                  <a:srgbClr val="0070C0"/>
                </a:solidFill>
                <a:latin typeface="+mj-lt"/>
              </a:rPr>
              <a:t>и предсказуемые результаты получаются результативнее и </a:t>
            </a:r>
            <a:r>
              <a:rPr lang="ru-RU" sz="1400" dirty="0" smtClean="0">
                <a:solidFill>
                  <a:srgbClr val="0070C0"/>
                </a:solidFill>
                <a:latin typeface="+mj-lt"/>
              </a:rPr>
              <a:t>эффективнее</a:t>
            </a:r>
            <a:r>
              <a:rPr lang="ru-RU" sz="1400" dirty="0">
                <a:solidFill>
                  <a:srgbClr val="0070C0"/>
                </a:solidFill>
                <a:latin typeface="+mj-lt"/>
              </a:rPr>
              <a:t>, когда деятельность представляется и управляется как взаимосвязанные процессы, которые функционируют как целостная система. </a:t>
            </a:r>
            <a:endParaRPr lang="ru-RU" sz="1400" dirty="0" smtClean="0">
              <a:solidFill>
                <a:srgbClr val="0070C0"/>
              </a:solidFill>
              <a:latin typeface="+mj-lt"/>
            </a:endParaRPr>
          </a:p>
          <a:p>
            <a:pPr>
              <a:spcAft>
                <a:spcPts val="1200"/>
              </a:spcAft>
            </a:pPr>
            <a:endParaRPr lang="ru-RU" sz="1400" dirty="0">
              <a:solidFill>
                <a:srgbClr val="0070C0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srgbClr val="0070C0"/>
                </a:solidFill>
                <a:latin typeface="+mj-lt"/>
              </a:rPr>
              <a:t>Система менеджмента качеством состоит из взаимосвязанных процессов. Понимание, каким образом эта система формирует результаты, позволяет предприятию оптимизировать систему и ее работу.</a:t>
            </a:r>
          </a:p>
          <a:p>
            <a:pPr algn="ctr">
              <a:spcAft>
                <a:spcPts val="1200"/>
              </a:spcAft>
            </a:pPr>
            <a:r>
              <a:rPr lang="ru-RU" sz="1600" b="1" dirty="0">
                <a:solidFill>
                  <a:srgbClr val="0070C0"/>
                </a:solidFill>
                <a:latin typeface="+mj-lt"/>
              </a:rPr>
              <a:t>Структурные элементы функционирования авиакомпании: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77072"/>
            <a:ext cx="8496944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200" dirty="0">
                <a:latin typeface="+mj-lt"/>
              </a:rPr>
              <a:t>Парк воздушных судов, летные экипажи и инженерно-технический состав, производственные помещения и оборудование для </a:t>
            </a:r>
            <a:r>
              <a:rPr lang="ru-RU" sz="1200" dirty="0" err="1">
                <a:latin typeface="+mj-lt"/>
              </a:rPr>
              <a:t>ТОиР</a:t>
            </a:r>
            <a:r>
              <a:rPr lang="ru-RU" sz="1200" dirty="0">
                <a:latin typeface="+mj-lt"/>
              </a:rPr>
              <a:t>, объекты постоянного и временного базирования воздушных судов, линейные станции технического обслуживания, службы организации летной работы, инженерно-авиационной службы, наземные службы обеспечения полетов, инспекции по безопасности полетов, службы качества </a:t>
            </a:r>
            <a:r>
              <a:rPr lang="ru-RU" sz="1200" dirty="0" err="1">
                <a:latin typeface="+mj-lt"/>
              </a:rPr>
              <a:t>ТОиР</a:t>
            </a:r>
            <a:r>
              <a:rPr lang="ru-RU" sz="1200" dirty="0">
                <a:latin typeface="+mj-lt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195689"/>
            <a:ext cx="849694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200" dirty="0">
                <a:latin typeface="+mj-lt"/>
              </a:rPr>
              <a:t>Необходимо выделить процессы, охватывающие все эти отдельные элементы и дополнительно для их эффективного функционирования процессы планирования, обеспечения ресурсами, мониторинга, улучшений и связать их в систему, т.е. определить их взаимодействие.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6093296"/>
            <a:ext cx="849694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200" dirty="0">
                <a:latin typeface="+mj-lt"/>
              </a:rPr>
              <a:t>Установить полномочия, ответственность, подотчетность и обеспечить доступность информации, необходимой для   управления и улучшения процессов, для мониторинга, анализа и оценки результатов функционирования всей системы.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978519" y="5013176"/>
            <a:ext cx="50405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978519" y="5912899"/>
            <a:ext cx="50405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3348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2"/>
          <p:cNvSpPr txBox="1">
            <a:spLocks/>
          </p:cNvSpPr>
          <p:nvPr/>
        </p:nvSpPr>
        <p:spPr>
          <a:xfrm>
            <a:off x="323528" y="980728"/>
            <a:ext cx="8496944" cy="547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 indent="1905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Основные принципы построения систем управления качеством. ( Стандарт ISO – 9001)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1508" y="188640"/>
            <a:ext cx="1792224" cy="381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44" y="654790"/>
            <a:ext cx="8744712" cy="1097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1988840"/>
            <a:ext cx="835292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Постоянное улучшение.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Успешные предприятия постоянно нацелены на улучшения, их следует рассматривать как неизменную 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цель. </a:t>
            </a:r>
            <a:endParaRPr lang="ru-RU" sz="1600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+mj-lt"/>
              </a:rPr>
              <a:t>Пути </a:t>
            </a:r>
            <a:r>
              <a:rPr lang="ru-RU" b="1" dirty="0">
                <a:solidFill>
                  <a:srgbClr val="0070C0"/>
                </a:solidFill>
                <a:latin typeface="+mj-lt"/>
              </a:rPr>
              <a:t>реализации:</a:t>
            </a:r>
          </a:p>
          <a:p>
            <a:pPr marL="361950"/>
            <a:r>
              <a:rPr lang="ru-RU" sz="1600" dirty="0">
                <a:solidFill>
                  <a:srgbClr val="0070C0"/>
                </a:solidFill>
                <a:latin typeface="+mj-lt"/>
              </a:rPr>
              <a:t>- стимулирование установления целей по улучшению на всех уровнях предприятия;</a:t>
            </a:r>
          </a:p>
          <a:p>
            <a:pPr marL="361950"/>
            <a:r>
              <a:rPr lang="ru-RU" sz="1600" dirty="0">
                <a:solidFill>
                  <a:srgbClr val="0070C0"/>
                </a:solidFill>
                <a:latin typeface="+mj-lt"/>
              </a:rPr>
              <a:t>- обеспечение </a:t>
            </a:r>
            <a:r>
              <a:rPr lang="ru-RU" sz="1600" dirty="0" smtClean="0">
                <a:solidFill>
                  <a:srgbClr val="0070C0"/>
                </a:solidFill>
                <a:latin typeface="+mj-lt"/>
              </a:rPr>
              <a:t>компетентности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персонала для успешного продвижения проектов по улучшению;</a:t>
            </a:r>
          </a:p>
          <a:p>
            <a:pPr marL="361950"/>
            <a:r>
              <a:rPr lang="ru-RU" sz="1600" dirty="0">
                <a:solidFill>
                  <a:srgbClr val="0070C0"/>
                </a:solidFill>
                <a:latin typeface="+mj-lt"/>
              </a:rPr>
              <a:t>- отслеживание, анализ и аудит планирования, выполнения, завершения проектов по улучшению, а также их результатов;</a:t>
            </a:r>
          </a:p>
          <a:p>
            <a:pPr marL="361950"/>
            <a:r>
              <a:rPr lang="ru-RU" sz="1600" dirty="0">
                <a:solidFill>
                  <a:srgbClr val="0070C0"/>
                </a:solidFill>
                <a:latin typeface="+mj-lt"/>
              </a:rPr>
              <a:t>- включение учета улучшений в разработку новых или изменяемых продуктов, услуг и процессов;</a:t>
            </a:r>
          </a:p>
          <a:p>
            <a:pPr marL="361950"/>
            <a:r>
              <a:rPr lang="ru-RU" sz="1600" dirty="0">
                <a:solidFill>
                  <a:srgbClr val="0070C0"/>
                </a:solidFill>
                <a:latin typeface="+mj-lt"/>
              </a:rPr>
              <a:t>- мотивация улучшений.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965278"/>
            <a:ext cx="8496944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+mj-lt"/>
              </a:rPr>
              <a:t>Должно реализовываться только высшим руководством и при его непосредственном участии.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978519" y="5251272"/>
            <a:ext cx="504056" cy="534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4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2"/>
          <p:cNvSpPr txBox="1">
            <a:spLocks/>
          </p:cNvSpPr>
          <p:nvPr/>
        </p:nvSpPr>
        <p:spPr>
          <a:xfrm>
            <a:off x="323528" y="980728"/>
            <a:ext cx="8496944" cy="547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 indent="1905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Основные принципы построения систем управления качеством. ( Стандарт ISO – 9001)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1508" y="188640"/>
            <a:ext cx="1792224" cy="381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44" y="654790"/>
            <a:ext cx="8744712" cy="1097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1988840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Принятие решений на основе фактов. </a:t>
            </a:r>
            <a:r>
              <a:rPr lang="ru-RU" sz="1400" dirty="0">
                <a:solidFill>
                  <a:srgbClr val="0070C0"/>
                </a:solidFill>
                <a:latin typeface="+mj-lt"/>
              </a:rPr>
              <a:t>Эффективные решения, основанные на результатах анализа и оценивании данных и информации о функционировании предприятия, позволяют достигать желаемых результатов.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  <a:latin typeface="+mj-lt"/>
              </a:rPr>
              <a:t>Принятие эффективных управленческих решений возможно при использовании достоверной и полной информации, отражающей:</a:t>
            </a:r>
          </a:p>
          <a:p>
            <a:pPr marL="447675"/>
            <a:r>
              <a:rPr lang="ru-RU" sz="1400" dirty="0">
                <a:solidFill>
                  <a:srgbClr val="0070C0"/>
                </a:solidFill>
                <a:latin typeface="+mj-lt"/>
              </a:rPr>
              <a:t>- изменения внешних и внутренних факторов;</a:t>
            </a:r>
          </a:p>
          <a:p>
            <a:pPr marL="447675"/>
            <a:r>
              <a:rPr lang="ru-RU" sz="1400" dirty="0">
                <a:solidFill>
                  <a:srgbClr val="0070C0"/>
                </a:solidFill>
                <a:latin typeface="+mj-lt"/>
              </a:rPr>
              <a:t>- состояние сторон и их требований;</a:t>
            </a:r>
          </a:p>
          <a:p>
            <a:pPr marL="447675"/>
            <a:r>
              <a:rPr lang="ru-RU" sz="1400" dirty="0">
                <a:solidFill>
                  <a:srgbClr val="0070C0"/>
                </a:solidFill>
                <a:latin typeface="+mj-lt"/>
              </a:rPr>
              <a:t>- достижения целей в области качества;</a:t>
            </a:r>
          </a:p>
          <a:p>
            <a:pPr marL="447675"/>
            <a:r>
              <a:rPr lang="ru-RU" sz="1400" dirty="0">
                <a:solidFill>
                  <a:srgbClr val="0070C0"/>
                </a:solidFill>
                <a:latin typeface="+mj-lt"/>
              </a:rPr>
              <a:t>- оценку внешних поставщиков;</a:t>
            </a:r>
          </a:p>
          <a:p>
            <a:pPr marL="447675"/>
            <a:r>
              <a:rPr lang="ru-RU" sz="1400" dirty="0">
                <a:solidFill>
                  <a:srgbClr val="0070C0"/>
                </a:solidFill>
                <a:latin typeface="+mj-lt"/>
              </a:rPr>
              <a:t>- качество предоставляемых услуг, степень ее соответствия установленным и ожидаемым требованиям заказчика;</a:t>
            </a:r>
          </a:p>
          <a:p>
            <a:pPr marL="447675"/>
            <a:r>
              <a:rPr lang="ru-RU" sz="1400" dirty="0">
                <a:solidFill>
                  <a:srgbClr val="0070C0"/>
                </a:solidFill>
                <a:latin typeface="+mj-lt"/>
              </a:rPr>
              <a:t>- качество процессов, их эффективность, ресурсоемкость и стабильность;</a:t>
            </a:r>
          </a:p>
          <a:p>
            <a:pPr marL="447675"/>
            <a:r>
              <a:rPr lang="ru-RU" sz="1400" dirty="0">
                <a:solidFill>
                  <a:srgbClr val="0070C0"/>
                </a:solidFill>
                <a:latin typeface="+mj-lt"/>
              </a:rPr>
              <a:t>- удовлетворенность заказчика, возможность и выполнимость ожидаемых потребностей заказчика.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445224"/>
            <a:ext cx="849694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+mj-lt"/>
              </a:rPr>
              <a:t>Анализ и обработка информации должны быть подчинены обеспечению ее достоверности и наглядности.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978519" y="5229200"/>
            <a:ext cx="504056" cy="178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978519" y="6016018"/>
            <a:ext cx="504056" cy="162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6237312"/>
            <a:ext cx="8496944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+mj-lt"/>
              </a:rPr>
              <a:t> Базы данных предприятия	</a:t>
            </a:r>
          </a:p>
        </p:txBody>
      </p:sp>
    </p:spTree>
    <p:extLst>
      <p:ext uri="{BB962C8B-B14F-4D97-AF65-F5344CB8AC3E}">
        <p14:creationId xmlns:p14="http://schemas.microsoft.com/office/powerpoint/2010/main" val="422182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2"/>
          <p:cNvSpPr txBox="1">
            <a:spLocks/>
          </p:cNvSpPr>
          <p:nvPr/>
        </p:nvSpPr>
        <p:spPr>
          <a:xfrm>
            <a:off x="323528" y="980728"/>
            <a:ext cx="8496944" cy="547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 indent="1905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Основные принципы построения систем управления качеством. ( Стандарт ISO – 9001)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1508" y="188640"/>
            <a:ext cx="1792224" cy="381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44" y="654790"/>
            <a:ext cx="8744712" cy="1097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2060848"/>
            <a:ext cx="835292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Менеджмент взаимоотношений. </a:t>
            </a:r>
            <a:r>
              <a:rPr lang="ru-RU" sz="1600" dirty="0">
                <a:solidFill>
                  <a:srgbClr val="0070C0"/>
                </a:solidFill>
                <a:latin typeface="+mj-lt"/>
              </a:rPr>
              <a:t>Для обеспечения устойчивого успеха предприятие должно управлять своими взаимоотношениями с заинтересованными сторонами.</a:t>
            </a:r>
          </a:p>
          <a:p>
            <a:pPr algn="ctr"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Реализация </a:t>
            </a:r>
            <a:r>
              <a:rPr lang="ru-RU" b="1" dirty="0">
                <a:solidFill>
                  <a:srgbClr val="0070C0"/>
                </a:solidFill>
                <a:latin typeface="+mj-lt"/>
              </a:rPr>
              <a:t>принципа: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srgbClr val="0070C0"/>
                </a:solidFill>
                <a:latin typeface="+mj-lt"/>
              </a:rPr>
              <a:t>Определить заинтересованные стороны (партнеры, потребители, инвесторы, персонал), которые влияют на результат работы предприятия, оценить степень их влияния и управлять взаимоотношениями с ними с учетом баланса краткосрочных и долгосрочных интересов.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srgbClr val="0070C0"/>
                </a:solidFill>
                <a:latin typeface="+mj-lt"/>
              </a:rPr>
              <a:t>Предприятие и заинтересованные стороны взаимозависимы, и взаимовыгодное сотрудничество повышает способность обеих сторон обеспечить эффективность деятельности каждого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26320457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2322</TotalTime>
  <Words>1054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Принципы построения и функционирования систем менеджмента качества в авиакомпаниях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PANH helicopters</dc:title>
  <dc:creator>Карасев</dc:creator>
  <cp:lastModifiedBy>Худоленко Олег Владимирович</cp:lastModifiedBy>
  <cp:revision>360</cp:revision>
  <dcterms:created xsi:type="dcterms:W3CDTF">2012-02-02T08:09:31Z</dcterms:created>
  <dcterms:modified xsi:type="dcterms:W3CDTF">2016-11-22T08:46:01Z</dcterms:modified>
</cp:coreProperties>
</file>