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73" r:id="rId3"/>
    <p:sldId id="375" r:id="rId4"/>
    <p:sldId id="376" r:id="rId5"/>
    <p:sldId id="378" r:id="rId6"/>
    <p:sldId id="377" r:id="rId7"/>
    <p:sldId id="389" r:id="rId8"/>
    <p:sldId id="394" r:id="rId9"/>
    <p:sldId id="381" r:id="rId10"/>
    <p:sldId id="382" r:id="rId11"/>
    <p:sldId id="385" r:id="rId12"/>
    <p:sldId id="383" r:id="rId13"/>
    <p:sldId id="384" r:id="rId14"/>
    <p:sldId id="396" r:id="rId15"/>
    <p:sldId id="388" r:id="rId16"/>
    <p:sldId id="268" r:id="rId17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E01EBBD7-7689-4574-9EBB-AE9BC0313DBD}">
          <p14:sldIdLst/>
        </p14:section>
        <p14:section name="Раздел без заголовка" id="{DB24FB56-F673-4140-B603-A5D9242BF5A4}">
          <p14:sldIdLst>
            <p14:sldId id="256"/>
            <p14:sldId id="373"/>
            <p14:sldId id="375"/>
            <p14:sldId id="376"/>
            <p14:sldId id="378"/>
            <p14:sldId id="377"/>
            <p14:sldId id="389"/>
            <p14:sldId id="394"/>
            <p14:sldId id="381"/>
            <p14:sldId id="382"/>
            <p14:sldId id="385"/>
            <p14:sldId id="383"/>
            <p14:sldId id="384"/>
            <p14:sldId id="396"/>
            <p14:sldId id="388"/>
            <p14:sldId id="268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ретов Сергей Павлович" initials="КСП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006600"/>
    <a:srgbClr val="337D6A"/>
    <a:srgbClr val="2550A7"/>
    <a:srgbClr val="760A43"/>
    <a:srgbClr val="A60643"/>
    <a:srgbClr val="ECF10F"/>
    <a:srgbClr val="D8D828"/>
    <a:srgbClr val="343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17" autoAdjust="0"/>
    <p:restoredTop sz="95737" autoAdjust="0"/>
  </p:normalViewPr>
  <p:slideViewPr>
    <p:cSldViewPr snapToObjects="1">
      <p:cViewPr varScale="1">
        <p:scale>
          <a:sx n="70" d="100"/>
          <a:sy n="70" d="100"/>
        </p:scale>
        <p:origin x="-1566" y="-108"/>
      </p:cViewPr>
      <p:guideLst>
        <p:guide orient="horz" pos="417"/>
        <p:guide orient="horz" pos="3302"/>
        <p:guide orient="horz" pos="117"/>
        <p:guide orient="horz" pos="1078"/>
        <p:guide orient="horz" pos="1319"/>
        <p:guide pos="476"/>
        <p:guide pos="1438"/>
        <p:guide pos="2399"/>
        <p:guide pos="4563"/>
        <p:guide pos="3360"/>
        <p:guide pos="55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83" d="100"/>
          <a:sy n="83" d="100"/>
        </p:scale>
        <p:origin x="-3720" y="-84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9"/>
    </mc:Choice>
    <mc:Fallback>
      <c:style val="9"/>
    </mc:Fallback>
  </mc:AlternateContent>
  <c:chart>
    <c:title>
      <c:tx>
        <c:rich>
          <a:bodyPr/>
          <a:lstStyle/>
          <a:p>
            <a:pPr marL="0" indent="0" algn="l" defTabSz="914400" rtl="0" eaLnBrk="1" latinLnBrk="0" hangingPunct="1">
              <a:buFont typeface="Arial" pitchFamily="34" charset="0"/>
              <a:buNone/>
              <a:defRPr lang="ru-RU" sz="1400" b="1" kern="1200">
                <a:solidFill>
                  <a:schemeClr val="tx1"/>
                </a:solidFill>
                <a:latin typeface="Segoe UI Light" pitchFamily="34" charset="0"/>
                <a:ea typeface="+mn-ea"/>
                <a:cs typeface="+mn-cs"/>
              </a:defRPr>
            </a:pPr>
            <a:r>
              <a:rPr lang="ru-RU" sz="1400" b="1" kern="1200" dirty="0">
                <a:solidFill>
                  <a:schemeClr val="tx1"/>
                </a:solidFill>
                <a:latin typeface="Segoe UI Light" pitchFamily="34" charset="0"/>
                <a:ea typeface="+mn-ea"/>
                <a:cs typeface="+mn-cs"/>
              </a:rPr>
              <a:t>Объем нового бизнеса, в том числе доля авиационной отрасли, млрд. руб.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511160515870716"/>
          <c:y val="0.15148880939597442"/>
          <c:w val="0.79115627427564372"/>
          <c:h val="0.609856544750621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нового бизнеса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3081540266095407E-3"/>
                  <c:y val="2.15962398735741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1.43974932490494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3081540266095407E-3"/>
                  <c:y val="3.59937331226235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2012 г.</c:v>
                </c:pt>
                <c:pt idx="1">
                  <c:v>2013 г.</c:v>
                </c:pt>
                <c:pt idx="2">
                  <c:v>2014 г.</c:v>
                </c:pt>
              </c:strCache>
            </c:strRef>
          </c:cat>
          <c:val>
            <c:numRef>
              <c:f>Лист1!$B$2:$B$4</c:f>
              <c:numCache>
                <c:formatCode>_-* #,##0.0_р_._-;\-* #,##0.0_р_._-;_-* "-"??_р_._-;_-@_-</c:formatCode>
                <c:ptCount val="3"/>
                <c:pt idx="0">
                  <c:v>1320</c:v>
                </c:pt>
                <c:pt idx="1">
                  <c:v>1300</c:v>
                </c:pt>
                <c:pt idx="2">
                  <c:v>1000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Доля авиационной отрасли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invertIfNegative val="0"/>
          <c:dLbls>
            <c:dLbl>
              <c:idx val="0"/>
              <c:layout>
                <c:manualLayout>
                  <c:x val="1.3232616106438163E-2"/>
                  <c:y val="3.59937331226235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57086265734482E-2"/>
                  <c:y val="6.62033471095415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924462079828621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2012 г.</c:v>
                </c:pt>
                <c:pt idx="1">
                  <c:v>2013 г.</c:v>
                </c:pt>
                <c:pt idx="2">
                  <c:v>2014 г.</c:v>
                </c:pt>
              </c:strCache>
            </c:strRef>
          </c:cat>
          <c:val>
            <c:numRef>
              <c:f>Лист1!$C$2:$C$4</c:f>
              <c:numCache>
                <c:formatCode>_-* #,##0.0_р_._-;\-* #,##0.0_р_._-;_-* "-"??_р_._-;_-@_-</c:formatCode>
                <c:ptCount val="3"/>
                <c:pt idx="0">
                  <c:v>114.84</c:v>
                </c:pt>
                <c:pt idx="1">
                  <c:v>193.7</c:v>
                </c:pt>
                <c:pt idx="2">
                  <c:v>108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273344"/>
        <c:axId val="72478080"/>
      </c:barChart>
      <c:catAx>
        <c:axId val="33273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72478080"/>
        <c:crosses val="autoZero"/>
        <c:auto val="1"/>
        <c:lblAlgn val="ctr"/>
        <c:lblOffset val="100"/>
        <c:noMultiLvlLbl val="0"/>
      </c:catAx>
      <c:valAx>
        <c:axId val="72478080"/>
        <c:scaling>
          <c:orientation val="minMax"/>
        </c:scaling>
        <c:delete val="1"/>
        <c:axPos val="l"/>
        <c:numFmt formatCode="_-* #,##0.0_р_._-;\-* #,##0.0_р_._-;_-* &quot;-&quot;??_р_._-;_-@_-" sourceLinked="1"/>
        <c:majorTickMark val="none"/>
        <c:minorTickMark val="none"/>
        <c:tickLblPos val="nextTo"/>
        <c:crossAx val="3327334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>
                <a:latin typeface="Segoe UI Light" pitchFamily="34" charset="0"/>
              </a:defRPr>
            </a:pPr>
            <a:r>
              <a:rPr lang="ru-RU" sz="1400" b="1" dirty="0" smtClean="0">
                <a:latin typeface="Segoe UI Light" pitchFamily="34" charset="0"/>
              </a:rPr>
              <a:t>Темпы роста</a:t>
            </a:r>
            <a:r>
              <a:rPr lang="ru-RU" sz="1400" b="1" baseline="0" dirty="0" smtClean="0">
                <a:latin typeface="Segoe UI Light" pitchFamily="34" charset="0"/>
              </a:rPr>
              <a:t> </a:t>
            </a:r>
            <a:r>
              <a:rPr lang="ru-RU" sz="1400" b="1" dirty="0" smtClean="0">
                <a:latin typeface="Segoe UI Light" pitchFamily="34" charset="0"/>
              </a:rPr>
              <a:t>рынка за 2012-2014 гг.</a:t>
            </a:r>
            <a:endParaRPr lang="ru-RU" sz="1400" b="1" dirty="0">
              <a:latin typeface="Segoe UI Light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5858158381231413"/>
          <c:y val="0.12512464340838952"/>
          <c:w val="0.71121669510775687"/>
          <c:h val="0.6488536580820473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 новых договоров лизинга, млрд. руб.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2012 г.</c:v>
                </c:pt>
                <c:pt idx="1">
                  <c:v>2013 г.</c:v>
                </c:pt>
                <c:pt idx="2">
                  <c:v>2014 г.</c:v>
                </c:pt>
              </c:strCache>
            </c:strRef>
          </c:cat>
          <c:val>
            <c:numRef>
              <c:f>Лист1!$B$2:$B$4</c:f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Суммановых договоров лизинга без учета сделок с ж/д и авиатехникой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2012 г.</c:v>
                </c:pt>
                <c:pt idx="1">
                  <c:v>2013 г.</c:v>
                </c:pt>
                <c:pt idx="2">
                  <c:v>2014 г.</c:v>
                </c:pt>
              </c:strCache>
            </c:strRef>
          </c:cat>
          <c:val>
            <c:numRef>
              <c:f>Лист1!$C$2:$C$4</c:f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Темпы прироста суммы новых договоров лизинга, всего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ln>
                <a:solidFill>
                  <a:srgbClr val="C00000"/>
                </a:solidFill>
              </a:ln>
            </c:spPr>
          </c:marker>
          <c:cat>
            <c:strRef>
              <c:f>Лист1!$A$2:$A$4</c:f>
              <c:strCache>
                <c:ptCount val="3"/>
                <c:pt idx="0">
                  <c:v>2012 г.</c:v>
                </c:pt>
                <c:pt idx="1">
                  <c:v>2013 г.</c:v>
                </c:pt>
                <c:pt idx="2">
                  <c:v>2014 г.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0.15</c:v>
                </c:pt>
                <c:pt idx="1">
                  <c:v>-0.15</c:v>
                </c:pt>
                <c:pt idx="2">
                  <c:v>-0.23100000000000001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Темпы прироста суммы новых договоров лизинга без ж/д и авианаправлений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2012 г.</c:v>
                </c:pt>
                <c:pt idx="1">
                  <c:v>2013 г.</c:v>
                </c:pt>
                <c:pt idx="2">
                  <c:v>2014 г.</c:v>
                </c:pt>
              </c:strCache>
            </c:strRef>
          </c:cat>
          <c:val>
            <c:numRef>
              <c:f>Лист1!$E$2:$E$4</c:f>
              <c:numCache>
                <c:formatCode>0%</c:formatCode>
                <c:ptCount val="3"/>
                <c:pt idx="0">
                  <c:v>0.15</c:v>
                </c:pt>
                <c:pt idx="1">
                  <c:v>7.0000000000000007E-2</c:v>
                </c:pt>
                <c:pt idx="2">
                  <c:v>-0.05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014144"/>
        <c:axId val="34684928"/>
      </c:lineChart>
      <c:catAx>
        <c:axId val="35014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400"/>
            </a:pPr>
            <a:endParaRPr lang="ru-RU"/>
          </a:p>
        </c:txPr>
        <c:crossAx val="34684928"/>
        <c:crossesAt val="0"/>
        <c:auto val="1"/>
        <c:lblAlgn val="ctr"/>
        <c:lblOffset val="100"/>
        <c:noMultiLvlLbl val="0"/>
      </c:catAx>
      <c:valAx>
        <c:axId val="34684928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100"/>
            </a:pPr>
            <a:endParaRPr lang="ru-RU"/>
          </a:p>
        </c:txPr>
        <c:crossAx val="350141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0055310658511249E-2"/>
          <c:y val="0.87627400484018636"/>
          <c:w val="0.86484644771452479"/>
          <c:h val="0.1057504518065539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534553984368322"/>
          <c:y val="5.8991983346879585E-2"/>
          <c:w val="0.71392815328211401"/>
          <c:h val="0.6599388566962345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AW109   (10 лет)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Лист1!$B$1:$D$1</c:f>
              <c:strCache>
                <c:ptCount val="3"/>
                <c:pt idx="0">
                  <c:v>360 ч.</c:v>
                </c:pt>
                <c:pt idx="1">
                  <c:v>600 ч.</c:v>
                </c:pt>
                <c:pt idx="2">
                  <c:v>960 ч.</c:v>
                </c:pt>
              </c:strCache>
            </c:strRef>
          </c:cat>
          <c:val>
            <c:numRef>
              <c:f>Лист1!$B$2:$D$2</c:f>
              <c:numCache>
                <c:formatCode>0</c:formatCode>
                <c:ptCount val="3"/>
                <c:pt idx="0">
                  <c:v>3097.1757224165726</c:v>
                </c:pt>
                <c:pt idx="1">
                  <c:v>2154.8086452844245</c:v>
                </c:pt>
                <c:pt idx="2">
                  <c:v>1624.7271643975905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Ансат (10 лет)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Лист1!$B$1:$D$1</c:f>
              <c:strCache>
                <c:ptCount val="3"/>
                <c:pt idx="0">
                  <c:v>360 ч.</c:v>
                </c:pt>
                <c:pt idx="1">
                  <c:v>600 ч.</c:v>
                </c:pt>
                <c:pt idx="2">
                  <c:v>960 ч.</c:v>
                </c:pt>
              </c:strCache>
            </c:strRef>
          </c:cat>
          <c:val>
            <c:numRef>
              <c:f>Лист1!$B$3:$D$3</c:f>
              <c:numCache>
                <c:formatCode>0</c:formatCode>
                <c:ptCount val="3"/>
                <c:pt idx="0">
                  <c:v>1869.5925318870877</c:v>
                </c:pt>
                <c:pt idx="1">
                  <c:v>1285.2166740694672</c:v>
                </c:pt>
                <c:pt idx="2">
                  <c:v>956.50525404705593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85612032"/>
        <c:axId val="33150016"/>
      </c:lineChart>
      <c:catAx>
        <c:axId val="856120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ru-RU" sz="1200" dirty="0" smtClean="0"/>
                  <a:t>Годовой</a:t>
                </a:r>
                <a:r>
                  <a:rPr lang="ru-RU" sz="1200" baseline="0" dirty="0" smtClean="0"/>
                  <a:t> налет, ч.</a:t>
                </a:r>
                <a:endParaRPr lang="ru-RU" sz="1200" dirty="0"/>
              </a:p>
            </c:rich>
          </c:tx>
          <c:layout/>
          <c:overlay val="0"/>
        </c:title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33150016"/>
        <c:crosses val="autoZero"/>
        <c:auto val="1"/>
        <c:lblAlgn val="ctr"/>
        <c:lblOffset val="100"/>
        <c:noMultiLvlLbl val="0"/>
      </c:catAx>
      <c:valAx>
        <c:axId val="3315001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ru-RU" sz="1200" dirty="0" smtClean="0"/>
                  <a:t>Расходы</a:t>
                </a:r>
                <a:r>
                  <a:rPr lang="ru-RU" sz="1200" baseline="0" dirty="0" smtClean="0"/>
                  <a:t> на эксплуатацию, долл. США</a:t>
                </a:r>
                <a:endParaRPr lang="ru-RU" sz="1200" dirty="0"/>
              </a:p>
            </c:rich>
          </c:tx>
          <c:layout>
            <c:manualLayout>
              <c:xMode val="edge"/>
              <c:yMode val="edge"/>
              <c:x val="1.3245388193582359E-2"/>
              <c:y val="5.2336428027913044E-2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8561203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848441446421816"/>
          <c:y val="6.9486461420909709E-2"/>
          <c:w val="0.83263828173681176"/>
          <c:h val="0.57316380189159721"/>
        </c:manualLayout>
      </c:layout>
      <c:lineChart>
        <c:grouping val="standard"/>
        <c:varyColors val="0"/>
        <c:ser>
          <c:idx val="2"/>
          <c:order val="0"/>
          <c:tx>
            <c:strRef>
              <c:f>Лист1!$A$4</c:f>
              <c:strCache>
                <c:ptCount val="1"/>
                <c:pt idx="0">
                  <c:v>AW109  (25 лет)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Лист1!$B$1:$D$1</c:f>
              <c:strCache>
                <c:ptCount val="3"/>
                <c:pt idx="0">
                  <c:v>360 ч.</c:v>
                </c:pt>
                <c:pt idx="1">
                  <c:v>600 ч.</c:v>
                </c:pt>
                <c:pt idx="2">
                  <c:v>960 ч.</c:v>
                </c:pt>
              </c:strCache>
            </c:strRef>
          </c:cat>
          <c:val>
            <c:numRef>
              <c:f>Лист1!$B$4:$D$4</c:f>
              <c:numCache>
                <c:formatCode>0</c:formatCode>
                <c:ptCount val="3"/>
                <c:pt idx="0">
                  <c:v>2214.8097945591194</c:v>
                </c:pt>
                <c:pt idx="1">
                  <c:v>1625.3890885699525</c:v>
                </c:pt>
                <c:pt idx="2">
                  <c:v>1293.8399414510457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Лист1!$A$5</c:f>
              <c:strCache>
                <c:ptCount val="1"/>
                <c:pt idx="0">
                  <c:v>Ансат (25 лет)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Лист1!$B$1:$D$1</c:f>
              <c:strCache>
                <c:ptCount val="3"/>
                <c:pt idx="0">
                  <c:v>360 ч.</c:v>
                </c:pt>
                <c:pt idx="1">
                  <c:v>600 ч.</c:v>
                </c:pt>
                <c:pt idx="2">
                  <c:v>960 ч.</c:v>
                </c:pt>
              </c:strCache>
            </c:strRef>
          </c:cat>
          <c:val>
            <c:numRef>
              <c:f>Лист1!$B$5:$D$5</c:f>
              <c:numCache>
                <c:formatCode>0</c:formatCode>
                <c:ptCount val="3"/>
                <c:pt idx="0">
                  <c:v>1355.9028317567095</c:v>
                </c:pt>
                <c:pt idx="1">
                  <c:v>977.0028539912405</c:v>
                </c:pt>
                <c:pt idx="2">
                  <c:v>763.87161649816403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85711360"/>
        <c:axId val="33152320"/>
      </c:lineChart>
      <c:catAx>
        <c:axId val="857113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ru-RU" sz="1200" dirty="0" smtClean="0"/>
                  <a:t>Годовой</a:t>
                </a:r>
                <a:r>
                  <a:rPr lang="ru-RU" sz="1200" baseline="0" dirty="0" smtClean="0"/>
                  <a:t> налет, ч.</a:t>
                </a:r>
                <a:endParaRPr lang="ru-RU" sz="1200" dirty="0"/>
              </a:p>
            </c:rich>
          </c:tx>
          <c:layout/>
          <c:overlay val="0"/>
        </c:title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33152320"/>
        <c:crosses val="autoZero"/>
        <c:auto val="1"/>
        <c:lblAlgn val="ctr"/>
        <c:lblOffset val="100"/>
        <c:noMultiLvlLbl val="0"/>
      </c:catAx>
      <c:valAx>
        <c:axId val="33152320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8571136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всего расходы</c:v>
                </c:pt>
              </c:strCache>
            </c:strRef>
          </c:tx>
          <c:invertIfNegative val="0"/>
          <c:cat>
            <c:strRef>
              <c:f>Лист1!$B$1:$C$1</c:f>
              <c:strCache>
                <c:ptCount val="2"/>
                <c:pt idx="0">
                  <c:v>10 лет</c:v>
                </c:pt>
                <c:pt idx="1">
                  <c:v>25 лет</c:v>
                </c:pt>
              </c:strCache>
            </c:strRef>
          </c:cat>
          <c:val>
            <c:numRef>
              <c:f>Лист1!$B$2:$C$2</c:f>
              <c:numCache>
                <c:formatCode>0.0</c:formatCode>
                <c:ptCount val="2"/>
                <c:pt idx="0">
                  <c:v>60</c:v>
                </c:pt>
                <c:pt idx="1">
                  <c:v>79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амортизация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invertIfNegative val="0"/>
          <c:cat>
            <c:strRef>
              <c:f>Лист1!$B$1:$C$1</c:f>
              <c:strCache>
                <c:ptCount val="2"/>
                <c:pt idx="0">
                  <c:v>10 лет</c:v>
                </c:pt>
                <c:pt idx="1">
                  <c:v>25 лет</c:v>
                </c:pt>
              </c:strCache>
            </c:strRef>
          </c:cat>
          <c:val>
            <c:numRef>
              <c:f>Лист1!$B$3:$C$3</c:f>
              <c:numCache>
                <c:formatCode>0.0</c:formatCode>
                <c:ptCount val="2"/>
                <c:pt idx="0">
                  <c:v>40</c:v>
                </c:pt>
                <c:pt idx="1">
                  <c:v>21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87777280"/>
        <c:axId val="34687232"/>
      </c:barChart>
      <c:catAx>
        <c:axId val="87777280"/>
        <c:scaling>
          <c:orientation val="minMax"/>
        </c:scaling>
        <c:delete val="0"/>
        <c:axPos val="b"/>
        <c:majorTickMark val="none"/>
        <c:minorTickMark val="none"/>
        <c:tickLblPos val="nextTo"/>
        <c:crossAx val="34687232"/>
        <c:crosses val="autoZero"/>
        <c:auto val="1"/>
        <c:lblAlgn val="ctr"/>
        <c:lblOffset val="100"/>
        <c:noMultiLvlLbl val="0"/>
      </c:catAx>
      <c:valAx>
        <c:axId val="3468723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crossAx val="8777728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03113708421512"/>
          <c:y val="3.1815374083740508E-2"/>
          <c:w val="0.86125851976161694"/>
          <c:h val="0.7432021205775161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Всего расходы</c:v>
                </c:pt>
              </c:strCache>
            </c:strRef>
          </c:tx>
          <c:invertIfNegative val="0"/>
          <c:cat>
            <c:strRef>
              <c:f>Лист1!$B$1:$E$1</c:f>
              <c:strCache>
                <c:ptCount val="4"/>
                <c:pt idx="0">
                  <c:v>Ансат (владение*)</c:v>
                </c:pt>
                <c:pt idx="1">
                  <c:v>Ансат - Лизинг (РФ)</c:v>
                </c:pt>
                <c:pt idx="2">
                  <c:v>AW109GN (владение*)</c:v>
                </c:pt>
                <c:pt idx="3">
                  <c:v>AW109GN Лизинг (EC, США)</c:v>
                </c:pt>
              </c:strCache>
            </c:strRef>
          </c:cat>
          <c:val>
            <c:numRef>
              <c:f>Лист1!$B$2:$E$2</c:f>
              <c:numCache>
                <c:formatCode>_-* #,##0_р_._-;\-* #,##0_р_._-;_-* "-"??_р_._-;_-@_-</c:formatCode>
                <c:ptCount val="4"/>
                <c:pt idx="0">
                  <c:v>771.52697393908932</c:v>
                </c:pt>
                <c:pt idx="1">
                  <c:v>771.52697393908932</c:v>
                </c:pt>
                <c:pt idx="2">
                  <c:v>1272.4427174269711</c:v>
                </c:pt>
                <c:pt idx="3">
                  <c:v>1272.4427174269711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Амортизация</c:v>
                </c:pt>
              </c:strCache>
            </c:strRef>
          </c:tx>
          <c:invertIfNegative val="0"/>
          <c:cat>
            <c:strRef>
              <c:f>Лист1!$B$1:$E$1</c:f>
              <c:strCache>
                <c:ptCount val="4"/>
                <c:pt idx="0">
                  <c:v>Ансат (владение*)</c:v>
                </c:pt>
                <c:pt idx="1">
                  <c:v>Ансат - Лизинг (РФ)</c:v>
                </c:pt>
                <c:pt idx="2">
                  <c:v>AW109GN (владение*)</c:v>
                </c:pt>
                <c:pt idx="3">
                  <c:v>AW109GN Лизинг (EC, США)</c:v>
                </c:pt>
              </c:strCache>
            </c:strRef>
          </c:cat>
          <c:val>
            <c:numRef>
              <c:f>Лист1!$B$3:$E$3</c:f>
              <c:numCache>
                <c:formatCode>_-* #,##0_р_._-;\-* #,##0_р_._-;_-* "-"??_р_._-;_-@_-</c:formatCode>
                <c:ptCount val="4"/>
                <c:pt idx="0">
                  <c:v>513.6897001303779</c:v>
                </c:pt>
                <c:pt idx="1">
                  <c:v>1428.4730260609108</c:v>
                </c:pt>
                <c:pt idx="2">
                  <c:v>882.36592785745347</c:v>
                </c:pt>
                <c:pt idx="3">
                  <c:v>965.64981175821163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35426816"/>
        <c:axId val="33145984"/>
      </c:barChart>
      <c:lineChart>
        <c:grouping val="standard"/>
        <c:varyColors val="0"/>
        <c:ser>
          <c:idx val="2"/>
          <c:order val="2"/>
          <c:tx>
            <c:strRef>
              <c:f>Лист1!$A$4</c:f>
              <c:strCache>
                <c:ptCount val="1"/>
                <c:pt idx="0">
                  <c:v>Итого </c:v>
                </c:pt>
              </c:strCache>
            </c:strRef>
          </c:tx>
          <c:spPr>
            <a:ln>
              <a:noFill/>
            </a:ln>
          </c:spPr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Лист1!$B$1:$E$1</c:f>
              <c:strCache>
                <c:ptCount val="4"/>
                <c:pt idx="0">
                  <c:v>Ансат (владение*)</c:v>
                </c:pt>
                <c:pt idx="1">
                  <c:v>Ансат - Лизинг (РФ)</c:v>
                </c:pt>
                <c:pt idx="2">
                  <c:v>AW109GN (владение*)</c:v>
                </c:pt>
                <c:pt idx="3">
                  <c:v>AW109GN Лизинг (EC, США)</c:v>
                </c:pt>
              </c:strCache>
            </c:strRef>
          </c:cat>
          <c:val>
            <c:numRef>
              <c:f>Лист1!$B$4:$E$4</c:f>
              <c:numCache>
                <c:formatCode>_-* #,##0_р_._-;\-* #,##0_р_._-;_-* "-"??_р_._-;_-@_-</c:formatCode>
                <c:ptCount val="4"/>
                <c:pt idx="0">
                  <c:v>1285.2166740694672</c:v>
                </c:pt>
                <c:pt idx="1">
                  <c:v>2200</c:v>
                </c:pt>
                <c:pt idx="2">
                  <c:v>2154.8086452844245</c:v>
                </c:pt>
                <c:pt idx="3">
                  <c:v>2238.0925291851827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426816"/>
        <c:axId val="33145984"/>
      </c:lineChart>
      <c:catAx>
        <c:axId val="35426816"/>
        <c:scaling>
          <c:orientation val="minMax"/>
        </c:scaling>
        <c:delete val="0"/>
        <c:axPos val="b"/>
        <c:majorTickMark val="none"/>
        <c:minorTickMark val="none"/>
        <c:tickLblPos val="nextTo"/>
        <c:crossAx val="33145984"/>
        <c:crosses val="autoZero"/>
        <c:auto val="1"/>
        <c:lblAlgn val="ctr"/>
        <c:lblOffset val="100"/>
        <c:noMultiLvlLbl val="0"/>
      </c:catAx>
      <c:valAx>
        <c:axId val="331459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dirty="0" smtClean="0"/>
                  <a:t> долл. США</a:t>
                </a:r>
                <a:endParaRPr lang="ru-RU" dirty="0"/>
              </a:p>
            </c:rich>
          </c:tx>
          <c:layout/>
          <c:overlay val="0"/>
        </c:title>
        <c:numFmt formatCode="_-* #,##0_р_._-;\-* #,##0_р_._-;_-* &quot;-&quot;??_р_._-;_-@_-" sourceLinked="1"/>
        <c:majorTickMark val="none"/>
        <c:minorTickMark val="none"/>
        <c:tickLblPos val="nextTo"/>
        <c:crossAx val="3542681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стоимость 1 л.ч.</c:v>
                </c:pt>
              </c:strCache>
            </c:strRef>
          </c:tx>
          <c:invertIfNegative val="0"/>
          <c:dLbls>
            <c:numFmt formatCode="#,##0.0" sourceLinked="0"/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Лист1!$B$1:$E$1</c:f>
              <c:strCache>
                <c:ptCount val="4"/>
                <c:pt idx="0">
                  <c:v>10 лет</c:v>
                </c:pt>
                <c:pt idx="1">
                  <c:v>Лизинг  5 лет (текущее предложение)</c:v>
                </c:pt>
                <c:pt idx="2">
                  <c:v>Лизинг оптимальный, 10 лет</c:v>
                </c:pt>
                <c:pt idx="3">
                  <c:v>Лизинг оптимальный (субсидируемый) 10 лет</c:v>
                </c:pt>
              </c:strCache>
            </c:strRef>
          </c:cat>
          <c:val>
            <c:numRef>
              <c:f>Лист1!$B$2:$E$2</c:f>
              <c:numCache>
                <c:formatCode>_-* #,##0_р_._-;\-* #,##0_р_._-;_-* "-"??_р_._-;_-@_-</c:formatCode>
                <c:ptCount val="4"/>
                <c:pt idx="0">
                  <c:v>1285.2166740694672</c:v>
                </c:pt>
                <c:pt idx="1">
                  <c:v>2200</c:v>
                </c:pt>
                <c:pt idx="2">
                  <c:v>1692.4067898793505</c:v>
                </c:pt>
                <c:pt idx="3">
                  <c:v>1345.8534821870426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33603584"/>
        <c:axId val="34691264"/>
      </c:barChart>
      <c:catAx>
        <c:axId val="33603584"/>
        <c:scaling>
          <c:orientation val="minMax"/>
        </c:scaling>
        <c:delete val="0"/>
        <c:axPos val="b"/>
        <c:majorTickMark val="none"/>
        <c:minorTickMark val="none"/>
        <c:tickLblPos val="nextTo"/>
        <c:crossAx val="34691264"/>
        <c:crosses val="autoZero"/>
        <c:auto val="1"/>
        <c:lblAlgn val="ctr"/>
        <c:lblOffset val="100"/>
        <c:noMultiLvlLbl val="0"/>
      </c:catAx>
      <c:valAx>
        <c:axId val="3469126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dirty="0" smtClean="0"/>
                  <a:t>Долл. США</a:t>
                </a:r>
                <a:endParaRPr lang="ru-RU" dirty="0"/>
              </a:p>
            </c:rich>
          </c:tx>
          <c:layout/>
          <c:overlay val="0"/>
        </c:title>
        <c:numFmt formatCode="_-* #,##0_р_._-;\-* #,##0_р_._-;_-* &quot;-&quot;??_р_._-;_-@_-" sourceLinked="1"/>
        <c:majorTickMark val="none"/>
        <c:minorTickMark val="none"/>
        <c:tickLblPos val="nextTo"/>
        <c:crossAx val="33603584"/>
        <c:crosses val="autoZero"/>
        <c:crossBetween val="between"/>
        <c:majorUnit val="250"/>
        <c:minorUnit val="50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1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C2CA8-20F8-409B-A6F3-9D4CD668C8F1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0D629-B720-4B6E-95A2-0EBBEFD96C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722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1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01D62-9DD0-42DD-87F5-0BD7BC2A1184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41363"/>
            <a:ext cx="4932363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8" y="4686499"/>
            <a:ext cx="5388610" cy="44398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8288C-A559-40B0-8B08-5F5C1BFB87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505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зависимости от срока полезного использования объекта лизинга и экономической сущности договора лизинга различают: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Финансовый лизинг (финансовая аренда). Срок договора лизинга сравним со сроком полезного использования объекта лизинга. Как правило, по окончании договора лизинга остаточная стоимость объекта лизинга близка к нулю, и объект лизинга может без дополнительной оплаты перейти в собственность лизингополучателя. По сути, является одним из способов привлечения лизингополучателем целевого финансирования (в целях приобретения объекта лизинга).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Операционный (оперативный) лизинг. Срок договора лизинга существенно меньше срока полезного использования объекта лизинга. Обычно предметом лизинга являются уже имеющиеся в распоряжении лизингодателя активы (может не быть третьей стороны — продавца). По окончании договора объект лизинга либо возвращается лизингодателю и может быть передан в лизинг повторно, либо выкупается лизингополучателем по остаточной стоимости. Лизинговая ставка обычно выше, чем по финансовому лизингу. По экономической сущности является разновидностью аренды. В Российской Федерации операционный лизинг законодательно не регулируется, поэтому контракты, по сущности являющиеся операционным лизингом, заключаются в виде договоров аренды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8288C-A559-40B0-8B08-5F5C1BFB870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976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8288C-A559-40B0-8B08-5F5C1BFB870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645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8288C-A559-40B0-8B08-5F5C1BFB870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182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8288C-A559-40B0-8B08-5F5C1BFB870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807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8288C-A559-40B0-8B08-5F5C1BFB870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803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В числе причин низкой эффективности работы постановлений специалисты называют то, что администрирование субсидий требует значительных затрат времени, а получение субсидий не гарантировано участникам сделок на протяжении всего срока лизинга, поскольку суммы, выделяемые на субсидирование, каждый год пересматриваются. Однако главная проблема, связанная с субсидированием, состоит в том, что оно распространяется лишь на лизинг воздушных судов отечественного производства.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8288C-A559-40B0-8B08-5F5C1BFB870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646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8288C-A559-40B0-8B08-5F5C1BFB8708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803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ГЛАВНАЯ ЗАДАЧА – ВЫЗВАТЬ ИХ НА ДИСКУССИЮ </a:t>
            </a:r>
            <a:r>
              <a:rPr lang="ru-RU" dirty="0" err="1" smtClean="0"/>
              <a:t>Эксплуантов</a:t>
            </a:r>
            <a:r>
              <a:rPr lang="ru-RU" dirty="0" smtClean="0"/>
              <a:t>, банковских </a:t>
            </a:r>
          </a:p>
          <a:p>
            <a:r>
              <a:rPr lang="ru-RU" dirty="0" smtClean="0"/>
              <a:t>Необходимо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8288C-A559-40B0-8B08-5F5C1BFB8708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827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11038" y="6309320"/>
            <a:ext cx="914400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2051720" y="4437112"/>
            <a:ext cx="6629350" cy="1440160"/>
          </a:xfrm>
          <a:prstGeom prst="rect">
            <a:avLst/>
          </a:prstGeom>
          <a:effectLst/>
        </p:spPr>
        <p:txBody>
          <a:bodyPr anchor="t"/>
          <a:lstStyle>
            <a:lvl1pPr algn="r">
              <a:lnSpc>
                <a:spcPct val="100000"/>
              </a:lnSpc>
              <a:defRPr sz="3200" b="1" baseline="0"/>
            </a:lvl1pPr>
          </a:lstStyle>
          <a:p>
            <a:r>
              <a:rPr lang="ru-RU" dirty="0" smtClean="0"/>
              <a:t>НАЗВАНИЕ ПРЕЗЕНТАЦИИ</a:t>
            </a:r>
            <a:br>
              <a:rPr lang="ru-RU" dirty="0" smtClean="0"/>
            </a:br>
            <a:r>
              <a:rPr lang="ru-RU" dirty="0" smtClean="0"/>
              <a:t>(ШРИФТ </a:t>
            </a:r>
            <a:r>
              <a:rPr lang="en-US" dirty="0" smtClean="0"/>
              <a:t>SEGOE UI LIGHT </a:t>
            </a:r>
            <a:r>
              <a:rPr lang="ru-RU" dirty="0" smtClean="0"/>
              <a:t>РАЗМЕР </a:t>
            </a:r>
            <a:r>
              <a:rPr lang="en-US" dirty="0" smtClean="0"/>
              <a:t>32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2842502" y="6505073"/>
            <a:ext cx="38519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© </a:t>
            </a:r>
            <a:r>
              <a:rPr 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Вертолеты России</a:t>
            </a:r>
            <a:r>
              <a:rPr 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АО, все права защищены</a:t>
            </a:r>
            <a:endParaRPr lang="ru-RU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 userDrawn="1"/>
        </p:nvSpPr>
        <p:spPr>
          <a:xfrm>
            <a:off x="7308304" y="0"/>
            <a:ext cx="1835695" cy="3747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-5179" y="-1860"/>
            <a:ext cx="2104979" cy="375848"/>
          </a:xfrm>
          <a:prstGeom prst="rect">
            <a:avLst/>
          </a:prstGeom>
          <a:solidFill>
            <a:srgbClr val="A60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2066859" y="-1144"/>
            <a:ext cx="387711" cy="3758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2448504" y="-1144"/>
            <a:ext cx="969278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3402613" y="-1144"/>
            <a:ext cx="1356989" cy="37584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6164391" y="0"/>
            <a:ext cx="288821" cy="37398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6444173" y="-1"/>
            <a:ext cx="864131" cy="37398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37" name="Прямоугольник 36"/>
          <p:cNvSpPr/>
          <p:nvPr userDrawn="1"/>
        </p:nvSpPr>
        <p:spPr>
          <a:xfrm>
            <a:off x="5135467" y="-1"/>
            <a:ext cx="1028923" cy="37398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38" name="Прямоугольник 37"/>
          <p:cNvSpPr/>
          <p:nvPr userDrawn="1"/>
        </p:nvSpPr>
        <p:spPr>
          <a:xfrm>
            <a:off x="4738367" y="0"/>
            <a:ext cx="403413" cy="37398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41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762000" y="1234547"/>
            <a:ext cx="7620000" cy="763288"/>
          </a:xfrm>
          <a:prstGeom prst="rect">
            <a:avLst/>
          </a:prstGeom>
          <a:effectLst/>
        </p:spPr>
        <p:txBody>
          <a:bodyPr lIns="0" tIns="0" rIns="0" bIns="0">
            <a:noAutofit/>
          </a:bodyPr>
          <a:lstStyle>
            <a:lvl1pPr marL="266700" indent="-266700" algn="l">
              <a:buNone/>
              <a:defRPr sz="2000" baseline="0">
                <a:solidFill>
                  <a:schemeClr val="tx1"/>
                </a:solidFill>
                <a:effectLst/>
                <a:latin typeface="Segoe UI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 (шрифт </a:t>
            </a:r>
            <a:r>
              <a:rPr lang="en-US" dirty="0" smtClean="0"/>
              <a:t>Segoe UI light </a:t>
            </a:r>
            <a:r>
              <a:rPr lang="ru-RU" dirty="0" smtClean="0"/>
              <a:t>размер 20)</a:t>
            </a:r>
            <a:endParaRPr lang="ru-RU" dirty="0"/>
          </a:p>
        </p:txBody>
      </p:sp>
      <p:sp>
        <p:nvSpPr>
          <p:cNvPr id="42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762000" y="662081"/>
            <a:ext cx="7620000" cy="477055"/>
          </a:xfrm>
          <a:prstGeom prst="rect">
            <a:avLst/>
          </a:prstGeom>
          <a:effectLst/>
        </p:spPr>
        <p:txBody>
          <a:bodyPr anchor="t"/>
          <a:lstStyle>
            <a:lvl1pPr algn="l">
              <a:lnSpc>
                <a:spcPct val="100000"/>
              </a:lnSpc>
              <a:defRPr sz="2400" b="1" baseline="0"/>
            </a:lvl1pPr>
          </a:lstStyle>
          <a:p>
            <a:r>
              <a:rPr lang="ru-RU" dirty="0" smtClean="0"/>
              <a:t>ОБРАЗЕЦ ЗАГОЛОВКА (шрифт </a:t>
            </a:r>
            <a:r>
              <a:rPr lang="en-US" dirty="0" smtClean="0"/>
              <a:t>Segoe UI light </a:t>
            </a:r>
            <a:r>
              <a:rPr lang="ru-RU" dirty="0" smtClean="0"/>
              <a:t>размер 24)</a:t>
            </a:r>
            <a:endParaRPr lang="ru-RU" dirty="0"/>
          </a:p>
        </p:txBody>
      </p:sp>
      <p:sp>
        <p:nvSpPr>
          <p:cNvPr id="44" name="Объект 2"/>
          <p:cNvSpPr>
            <a:spLocks noGrp="1"/>
          </p:cNvSpPr>
          <p:nvPr>
            <p:ph idx="14" hasCustomPrompt="1"/>
          </p:nvPr>
        </p:nvSpPr>
        <p:spPr>
          <a:xfrm>
            <a:off x="761999" y="2188657"/>
            <a:ext cx="7620001" cy="352634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buFont typeface="Arial" pitchFamily="34" charset="0"/>
              <a:buNone/>
              <a:defRPr sz="1600" i="0"/>
            </a:lvl1pPr>
            <a:lvl2pPr>
              <a:buFont typeface="Arial" pitchFamily="34" charset="0"/>
              <a:buNone/>
              <a:defRPr sz="1600" i="0"/>
            </a:lvl2pPr>
            <a:lvl3pPr>
              <a:buFont typeface="Arial" pitchFamily="34" charset="0"/>
              <a:buNone/>
              <a:defRPr sz="1600" i="0"/>
            </a:lvl3pPr>
            <a:lvl4pPr>
              <a:buFont typeface="Arial" pitchFamily="34" charset="0"/>
              <a:buNone/>
              <a:defRPr sz="1600" i="0"/>
            </a:lvl4pPr>
            <a:lvl5pPr>
              <a:buFont typeface="Arial" pitchFamily="34" charset="0"/>
              <a:buNone/>
              <a:defRPr sz="1600" i="0"/>
            </a:lvl5pPr>
          </a:lstStyle>
          <a:p>
            <a:pPr lvl="0"/>
            <a:r>
              <a:rPr lang="ru-RU" dirty="0" smtClean="0"/>
              <a:t>Образец текста шрифт </a:t>
            </a:r>
            <a:r>
              <a:rPr lang="en-US" dirty="0" smtClean="0"/>
              <a:t>myriad pro</a:t>
            </a:r>
            <a:r>
              <a:rPr lang="ru-RU" dirty="0" smtClean="0"/>
              <a:t> размер 16</a:t>
            </a:r>
          </a:p>
        </p:txBody>
      </p:sp>
      <p:sp>
        <p:nvSpPr>
          <p:cNvPr id="46" name="Прямоугольник 45"/>
          <p:cNvSpPr/>
          <p:nvPr userDrawn="1"/>
        </p:nvSpPr>
        <p:spPr>
          <a:xfrm>
            <a:off x="2985254" y="6526515"/>
            <a:ext cx="1140216" cy="3758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47" name="Прямоугольник 46"/>
          <p:cNvSpPr/>
          <p:nvPr userDrawn="1"/>
        </p:nvSpPr>
        <p:spPr>
          <a:xfrm>
            <a:off x="5932525" y="6527094"/>
            <a:ext cx="798719" cy="37234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8" name="Прямоугольник 47"/>
          <p:cNvSpPr/>
          <p:nvPr userDrawn="1"/>
        </p:nvSpPr>
        <p:spPr>
          <a:xfrm>
            <a:off x="-5179" y="6527094"/>
            <a:ext cx="1336819" cy="3758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49" name="Прямоугольник 48"/>
          <p:cNvSpPr/>
          <p:nvPr userDrawn="1"/>
        </p:nvSpPr>
        <p:spPr>
          <a:xfrm>
            <a:off x="7118954" y="6527094"/>
            <a:ext cx="2025045" cy="375848"/>
          </a:xfrm>
          <a:prstGeom prst="rect">
            <a:avLst/>
          </a:prstGeom>
          <a:solidFill>
            <a:srgbClr val="A60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 userDrawn="1"/>
        </p:nvSpPr>
        <p:spPr>
          <a:xfrm>
            <a:off x="6731244" y="6526515"/>
            <a:ext cx="387711" cy="3758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 userDrawn="1"/>
        </p:nvSpPr>
        <p:spPr>
          <a:xfrm>
            <a:off x="5133804" y="6527094"/>
            <a:ext cx="798719" cy="37234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 userDrawn="1"/>
        </p:nvSpPr>
        <p:spPr>
          <a:xfrm>
            <a:off x="2454571" y="6526515"/>
            <a:ext cx="530684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53" name="Прямоугольник 52"/>
          <p:cNvSpPr/>
          <p:nvPr userDrawn="1"/>
        </p:nvSpPr>
        <p:spPr>
          <a:xfrm>
            <a:off x="1691680" y="6526515"/>
            <a:ext cx="1004753" cy="37584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54" name="Прямоугольник 53"/>
          <p:cNvSpPr/>
          <p:nvPr userDrawn="1"/>
        </p:nvSpPr>
        <p:spPr>
          <a:xfrm>
            <a:off x="4081107" y="6527094"/>
            <a:ext cx="1054360" cy="372349"/>
          </a:xfrm>
          <a:prstGeom prst="rect">
            <a:avLst/>
          </a:prstGeom>
          <a:solidFill>
            <a:schemeClr val="accent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56" name="Номер слайда 18"/>
          <p:cNvSpPr>
            <a:spLocks noGrp="1"/>
          </p:cNvSpPr>
          <p:nvPr>
            <p:ph type="sldNum" sz="quarter" idx="16"/>
          </p:nvPr>
        </p:nvSpPr>
        <p:spPr>
          <a:xfrm>
            <a:off x="8439998" y="6525344"/>
            <a:ext cx="387350" cy="365125"/>
          </a:xfrm>
          <a:prstGeom prst="rect">
            <a:avLst/>
          </a:prstGeom>
          <a:effectLst>
            <a:outerShdw dist="12700" dir="5400000" algn="t" rotWithShape="0">
              <a:schemeClr val="bg1">
                <a:alpha val="50000"/>
              </a:schemeClr>
            </a:outerShdw>
          </a:effectLst>
        </p:spPr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fld id="{2757C4D5-EAE6-4A23-B5E6-961ECDCC6D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8" name="Прямоугольник 57"/>
          <p:cNvSpPr/>
          <p:nvPr userDrawn="1"/>
        </p:nvSpPr>
        <p:spPr>
          <a:xfrm>
            <a:off x="1331642" y="6525344"/>
            <a:ext cx="502376" cy="37584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pic>
        <p:nvPicPr>
          <p:cNvPr id="27" name="Picture 2" descr="C:\2014\База данных презентаций\ШАБЛОНЫ\Финал\лого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458" y="11683"/>
            <a:ext cx="1262038" cy="33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Нижний колонтитул 19"/>
          <p:cNvSpPr>
            <a:spLocks noGrp="1"/>
          </p:cNvSpPr>
          <p:nvPr>
            <p:ph type="ftr" sz="quarter" idx="17"/>
          </p:nvPr>
        </p:nvSpPr>
        <p:spPr>
          <a:xfrm>
            <a:off x="3059986" y="6592757"/>
            <a:ext cx="3611055" cy="265964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© 2015 АО Вертолеты России, все права защищены</a:t>
            </a:r>
            <a:endParaRPr lang="ru-RU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762000" y="662081"/>
            <a:ext cx="7620000" cy="477055"/>
          </a:xfrm>
          <a:prstGeom prst="rect">
            <a:avLst/>
          </a:prstGeom>
          <a:effectLst/>
        </p:spPr>
        <p:txBody>
          <a:bodyPr anchor="t"/>
          <a:lstStyle>
            <a:lvl1pPr algn="l">
              <a:lnSpc>
                <a:spcPct val="100000"/>
              </a:lnSpc>
              <a:defRPr sz="2400" b="1" baseline="0"/>
            </a:lvl1pPr>
          </a:lstStyle>
          <a:p>
            <a:r>
              <a:rPr lang="en-US" dirty="0" smtClean="0"/>
              <a:t>INDEX</a:t>
            </a:r>
            <a:endParaRPr lang="ru-RU" dirty="0"/>
          </a:p>
        </p:txBody>
      </p:sp>
      <p:sp>
        <p:nvSpPr>
          <p:cNvPr id="26" name="Объект 2"/>
          <p:cNvSpPr>
            <a:spLocks noGrp="1"/>
          </p:cNvSpPr>
          <p:nvPr>
            <p:ph idx="14" hasCustomPrompt="1"/>
          </p:nvPr>
        </p:nvSpPr>
        <p:spPr>
          <a:xfrm>
            <a:off x="3402613" y="1329958"/>
            <a:ext cx="4999967" cy="4961372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 sz="1400" i="1"/>
            </a:lvl1pPr>
            <a:lvl2pPr>
              <a:buFont typeface="Arial" pitchFamily="34" charset="0"/>
              <a:buNone/>
              <a:defRPr sz="1600" i="1"/>
            </a:lvl2pPr>
            <a:lvl3pPr>
              <a:buFont typeface="Arial" pitchFamily="34" charset="0"/>
              <a:buNone/>
              <a:defRPr sz="1600" i="1"/>
            </a:lvl3pPr>
            <a:lvl4pPr>
              <a:buFont typeface="Arial" pitchFamily="34" charset="0"/>
              <a:buNone/>
              <a:defRPr sz="1600" i="1"/>
            </a:lvl4pPr>
            <a:lvl5pPr>
              <a:buFont typeface="Arial" pitchFamily="34" charset="0"/>
              <a:buNone/>
              <a:defRPr sz="1600" i="1"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ru-RU" dirty="0" smtClean="0"/>
              <a:t>Слайд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ru-RU" dirty="0" smtClean="0"/>
              <a:t>Слайд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ru-RU" dirty="0" smtClean="0"/>
              <a:t>Слайд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ru-RU" dirty="0" smtClean="0"/>
              <a:t>Слайд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ru-RU" dirty="0" smtClean="0"/>
              <a:t>Слайд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ru-RU" dirty="0" smtClean="0"/>
              <a:t>Слайд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ru-RU" dirty="0" smtClean="0"/>
              <a:t>Слайд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ru-RU" dirty="0" smtClean="0"/>
              <a:t>Слайд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ru-RU" dirty="0" smtClean="0"/>
              <a:t>Слайд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ru-RU" dirty="0" smtClean="0"/>
              <a:t>Слайд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ru-RU" dirty="0" smtClean="0"/>
              <a:t>Слайд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ru-RU" dirty="0" smtClean="0"/>
              <a:t>Слайд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ru-RU" dirty="0" smtClean="0"/>
              <a:t>Слайд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ru-RU" dirty="0" smtClean="0"/>
              <a:t>Слайд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ru-RU" dirty="0" smtClean="0"/>
              <a:t>Слайд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ru-RU" dirty="0" smtClean="0"/>
              <a:t>Слайд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ru-RU" dirty="0" smtClean="0"/>
              <a:t>Слайд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endParaRPr lang="ru-RU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endParaRPr lang="ru-RU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endParaRPr lang="ru-RU" dirty="0" smtClean="0"/>
          </a:p>
          <a:p>
            <a:pPr lvl="0"/>
            <a:endParaRPr lang="ru-RU" dirty="0" smtClean="0"/>
          </a:p>
        </p:txBody>
      </p:sp>
      <p:sp>
        <p:nvSpPr>
          <p:cNvPr id="41" name="Прямоугольник 40"/>
          <p:cNvSpPr/>
          <p:nvPr userDrawn="1"/>
        </p:nvSpPr>
        <p:spPr>
          <a:xfrm>
            <a:off x="7308304" y="0"/>
            <a:ext cx="1835695" cy="3747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42" name="Прямоугольник 41"/>
          <p:cNvSpPr/>
          <p:nvPr userDrawn="1"/>
        </p:nvSpPr>
        <p:spPr>
          <a:xfrm>
            <a:off x="-5179" y="-1860"/>
            <a:ext cx="2104979" cy="375848"/>
          </a:xfrm>
          <a:prstGeom prst="rect">
            <a:avLst/>
          </a:prstGeom>
          <a:solidFill>
            <a:srgbClr val="A60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 userDrawn="1"/>
        </p:nvSpPr>
        <p:spPr>
          <a:xfrm>
            <a:off x="2066859" y="-1144"/>
            <a:ext cx="387711" cy="3758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 userDrawn="1"/>
        </p:nvSpPr>
        <p:spPr>
          <a:xfrm>
            <a:off x="2448504" y="-1144"/>
            <a:ext cx="969278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 userDrawn="1"/>
        </p:nvSpPr>
        <p:spPr>
          <a:xfrm>
            <a:off x="3402613" y="-1144"/>
            <a:ext cx="1356989" cy="37584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58" name="Прямоугольник 57"/>
          <p:cNvSpPr/>
          <p:nvPr userDrawn="1"/>
        </p:nvSpPr>
        <p:spPr>
          <a:xfrm>
            <a:off x="6164391" y="0"/>
            <a:ext cx="288821" cy="37398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59" name="Прямоугольник 58"/>
          <p:cNvSpPr/>
          <p:nvPr userDrawn="1"/>
        </p:nvSpPr>
        <p:spPr>
          <a:xfrm>
            <a:off x="6444173" y="-1"/>
            <a:ext cx="864131" cy="37398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60" name="Прямоугольник 59"/>
          <p:cNvSpPr/>
          <p:nvPr userDrawn="1"/>
        </p:nvSpPr>
        <p:spPr>
          <a:xfrm>
            <a:off x="5135467" y="-1"/>
            <a:ext cx="1028923" cy="37398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61" name="Прямоугольник 60"/>
          <p:cNvSpPr/>
          <p:nvPr userDrawn="1"/>
        </p:nvSpPr>
        <p:spPr>
          <a:xfrm>
            <a:off x="4738367" y="0"/>
            <a:ext cx="403413" cy="37398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63" name="Прямоугольник 62"/>
          <p:cNvSpPr/>
          <p:nvPr userDrawn="1"/>
        </p:nvSpPr>
        <p:spPr>
          <a:xfrm>
            <a:off x="2985254" y="6526515"/>
            <a:ext cx="1140216" cy="3758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64" name="Прямоугольник 63"/>
          <p:cNvSpPr/>
          <p:nvPr userDrawn="1"/>
        </p:nvSpPr>
        <p:spPr>
          <a:xfrm>
            <a:off x="5932525" y="6527094"/>
            <a:ext cx="798719" cy="37234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65" name="Прямоугольник 64"/>
          <p:cNvSpPr/>
          <p:nvPr userDrawn="1"/>
        </p:nvSpPr>
        <p:spPr>
          <a:xfrm>
            <a:off x="-5179" y="6527094"/>
            <a:ext cx="1336819" cy="3758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66" name="Прямоугольник 65"/>
          <p:cNvSpPr/>
          <p:nvPr userDrawn="1"/>
        </p:nvSpPr>
        <p:spPr>
          <a:xfrm>
            <a:off x="7118954" y="6527094"/>
            <a:ext cx="2025045" cy="375848"/>
          </a:xfrm>
          <a:prstGeom prst="rect">
            <a:avLst/>
          </a:prstGeom>
          <a:solidFill>
            <a:srgbClr val="A60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 userDrawn="1"/>
        </p:nvSpPr>
        <p:spPr>
          <a:xfrm>
            <a:off x="6731244" y="6526515"/>
            <a:ext cx="387711" cy="3758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 userDrawn="1"/>
        </p:nvSpPr>
        <p:spPr>
          <a:xfrm>
            <a:off x="5133804" y="6527094"/>
            <a:ext cx="798719" cy="37234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 userDrawn="1"/>
        </p:nvSpPr>
        <p:spPr>
          <a:xfrm>
            <a:off x="2454571" y="6526515"/>
            <a:ext cx="530684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70" name="Прямоугольник 69"/>
          <p:cNvSpPr/>
          <p:nvPr userDrawn="1"/>
        </p:nvSpPr>
        <p:spPr>
          <a:xfrm>
            <a:off x="1691680" y="6526515"/>
            <a:ext cx="1004753" cy="37584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71" name="Прямоугольник 70"/>
          <p:cNvSpPr/>
          <p:nvPr userDrawn="1"/>
        </p:nvSpPr>
        <p:spPr>
          <a:xfrm>
            <a:off x="4081107" y="6527094"/>
            <a:ext cx="1054360" cy="372349"/>
          </a:xfrm>
          <a:prstGeom prst="rect">
            <a:avLst/>
          </a:prstGeom>
          <a:solidFill>
            <a:schemeClr val="accent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75" name="Прямоугольник 74"/>
          <p:cNvSpPr/>
          <p:nvPr userDrawn="1"/>
        </p:nvSpPr>
        <p:spPr>
          <a:xfrm>
            <a:off x="1331642" y="6525344"/>
            <a:ext cx="502376" cy="37584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29" name="Номер слайда 18"/>
          <p:cNvSpPr>
            <a:spLocks noGrp="1"/>
          </p:cNvSpPr>
          <p:nvPr>
            <p:ph type="sldNum" sz="quarter" idx="16"/>
          </p:nvPr>
        </p:nvSpPr>
        <p:spPr>
          <a:xfrm>
            <a:off x="8439998" y="6525344"/>
            <a:ext cx="387350" cy="365125"/>
          </a:xfrm>
          <a:prstGeom prst="rect">
            <a:avLst/>
          </a:prstGeom>
          <a:effectLst>
            <a:outerShdw dist="12700" dir="5400000" algn="t" rotWithShape="0">
              <a:schemeClr val="bg1">
                <a:alpha val="50000"/>
              </a:schemeClr>
            </a:outerShdw>
          </a:effectLst>
        </p:spPr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fld id="{2757C4D5-EAE6-4A23-B5E6-961ECDCC6D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0" name="Нижний колонтитул 19"/>
          <p:cNvSpPr>
            <a:spLocks noGrp="1"/>
          </p:cNvSpPr>
          <p:nvPr>
            <p:ph type="ftr" sz="quarter" idx="17"/>
          </p:nvPr>
        </p:nvSpPr>
        <p:spPr>
          <a:xfrm>
            <a:off x="3059986" y="6592757"/>
            <a:ext cx="3611055" cy="265964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© 2015 АО Вертолеты России, все права защищены</a:t>
            </a:r>
            <a:endParaRPr lang="ru-RU" dirty="0"/>
          </a:p>
        </p:txBody>
      </p:sp>
      <p:pic>
        <p:nvPicPr>
          <p:cNvPr id="31" name="Picture 2" descr="C:\2014\База данных презентаций\ШАБЛОНЫ\Финал\лого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458" y="11683"/>
            <a:ext cx="1262038" cy="33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41877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2"/>
          <p:cNvSpPr>
            <a:spLocks noGrp="1"/>
          </p:cNvSpPr>
          <p:nvPr>
            <p:ph idx="13"/>
          </p:nvPr>
        </p:nvSpPr>
        <p:spPr>
          <a:xfrm>
            <a:off x="5907754" y="2188657"/>
            <a:ext cx="2474246" cy="352634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buNone/>
              <a:defRPr sz="1600"/>
            </a:lvl1pPr>
            <a:lvl2pPr algn="l">
              <a:buNone/>
              <a:defRPr sz="1600"/>
            </a:lvl2pPr>
            <a:lvl3pPr algn="l">
              <a:buNone/>
              <a:defRPr sz="1600"/>
            </a:lvl3pPr>
            <a:lvl4pPr algn="l">
              <a:buNone/>
              <a:defRPr sz="1600"/>
            </a:lvl4pPr>
            <a:lvl5pPr algn="l">
              <a:buNone/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Объект 2"/>
          <p:cNvSpPr>
            <a:spLocks noGrp="1"/>
          </p:cNvSpPr>
          <p:nvPr>
            <p:ph idx="14" hasCustomPrompt="1"/>
          </p:nvPr>
        </p:nvSpPr>
        <p:spPr>
          <a:xfrm>
            <a:off x="761999" y="2188657"/>
            <a:ext cx="4999967" cy="352634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buFont typeface="Arial" pitchFamily="34" charset="0"/>
              <a:buNone/>
              <a:defRPr sz="1600" i="0" baseline="0"/>
            </a:lvl1pPr>
            <a:lvl2pPr>
              <a:buFont typeface="Arial" pitchFamily="34" charset="0"/>
              <a:buNone/>
              <a:defRPr sz="1600" i="0"/>
            </a:lvl2pPr>
            <a:lvl3pPr>
              <a:buFont typeface="Arial" pitchFamily="34" charset="0"/>
              <a:buNone/>
              <a:defRPr sz="1600" i="0"/>
            </a:lvl3pPr>
            <a:lvl4pPr>
              <a:buFont typeface="Arial" pitchFamily="34" charset="0"/>
              <a:buNone/>
              <a:defRPr sz="1600" i="0"/>
            </a:lvl4pPr>
            <a:lvl5pPr>
              <a:buFont typeface="Arial" pitchFamily="34" charset="0"/>
              <a:buNone/>
              <a:defRPr sz="1600" i="0"/>
            </a:lvl5pPr>
          </a:lstStyle>
          <a:p>
            <a:pPr lvl="0"/>
            <a:r>
              <a:rPr lang="ru-RU" dirty="0" smtClean="0"/>
              <a:t>Образец текста шрифт </a:t>
            </a:r>
            <a:r>
              <a:rPr lang="en-US" dirty="0" smtClean="0"/>
              <a:t>myriad pro</a:t>
            </a:r>
            <a:r>
              <a:rPr lang="ru-RU" dirty="0" smtClean="0"/>
              <a:t> размер 16</a:t>
            </a:r>
          </a:p>
        </p:txBody>
      </p:sp>
      <p:sp>
        <p:nvSpPr>
          <p:cNvPr id="4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762000" y="1234547"/>
            <a:ext cx="7620000" cy="763288"/>
          </a:xfrm>
          <a:prstGeom prst="rect">
            <a:avLst/>
          </a:prstGeom>
          <a:effectLst/>
        </p:spPr>
        <p:txBody>
          <a:bodyPr lIns="0" tIns="0" rIns="0" bIns="0">
            <a:noAutofit/>
          </a:bodyPr>
          <a:lstStyle>
            <a:lvl1pPr marL="266700" indent="-266700" algn="l">
              <a:buNone/>
              <a:defRPr sz="2000" baseline="0">
                <a:solidFill>
                  <a:schemeClr val="tx1"/>
                </a:solidFill>
                <a:effectLst/>
                <a:latin typeface="Segoe UI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 (шрифт </a:t>
            </a:r>
            <a:r>
              <a:rPr lang="en-US" dirty="0" smtClean="0"/>
              <a:t>Segoe UI light </a:t>
            </a:r>
            <a:r>
              <a:rPr lang="ru-RU" dirty="0" smtClean="0"/>
              <a:t>размер 20)</a:t>
            </a:r>
            <a:endParaRPr lang="ru-RU" dirty="0"/>
          </a:p>
        </p:txBody>
      </p:sp>
      <p:sp>
        <p:nvSpPr>
          <p:cNvPr id="41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762000" y="662081"/>
            <a:ext cx="7620000" cy="477055"/>
          </a:xfrm>
          <a:prstGeom prst="rect">
            <a:avLst/>
          </a:prstGeom>
          <a:effectLst/>
        </p:spPr>
        <p:txBody>
          <a:bodyPr anchor="t"/>
          <a:lstStyle>
            <a:lvl1pPr algn="l">
              <a:lnSpc>
                <a:spcPct val="100000"/>
              </a:lnSpc>
              <a:defRPr sz="2400" b="1" baseline="0"/>
            </a:lvl1pPr>
          </a:lstStyle>
          <a:p>
            <a:r>
              <a:rPr lang="ru-RU" dirty="0" smtClean="0"/>
              <a:t>ОБРАЗЕЦ ЗАГОЛОВКА (шрифт </a:t>
            </a:r>
            <a:r>
              <a:rPr lang="en-US" dirty="0" smtClean="0"/>
              <a:t>Segoe UI light </a:t>
            </a:r>
            <a:r>
              <a:rPr lang="ru-RU" dirty="0" smtClean="0"/>
              <a:t>размер 24)</a:t>
            </a:r>
            <a:endParaRPr lang="ru-RU" dirty="0"/>
          </a:p>
        </p:txBody>
      </p:sp>
      <p:sp>
        <p:nvSpPr>
          <p:cNvPr id="56" name="Прямоугольник 55"/>
          <p:cNvSpPr/>
          <p:nvPr userDrawn="1"/>
        </p:nvSpPr>
        <p:spPr>
          <a:xfrm>
            <a:off x="7308304" y="0"/>
            <a:ext cx="1835695" cy="3747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57" name="Прямоугольник 56"/>
          <p:cNvSpPr/>
          <p:nvPr userDrawn="1"/>
        </p:nvSpPr>
        <p:spPr>
          <a:xfrm>
            <a:off x="-5179" y="-1860"/>
            <a:ext cx="2104979" cy="375848"/>
          </a:xfrm>
          <a:prstGeom prst="rect">
            <a:avLst/>
          </a:prstGeom>
          <a:solidFill>
            <a:srgbClr val="A60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 userDrawn="1"/>
        </p:nvSpPr>
        <p:spPr>
          <a:xfrm>
            <a:off x="2066859" y="-1144"/>
            <a:ext cx="387711" cy="3758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 userDrawn="1"/>
        </p:nvSpPr>
        <p:spPr>
          <a:xfrm>
            <a:off x="2448504" y="-1144"/>
            <a:ext cx="969278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 userDrawn="1"/>
        </p:nvSpPr>
        <p:spPr>
          <a:xfrm>
            <a:off x="3402613" y="-1144"/>
            <a:ext cx="1356989" cy="37584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61" name="Прямоугольник 60"/>
          <p:cNvSpPr/>
          <p:nvPr userDrawn="1"/>
        </p:nvSpPr>
        <p:spPr>
          <a:xfrm>
            <a:off x="6164391" y="0"/>
            <a:ext cx="288821" cy="37398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62" name="Прямоугольник 61"/>
          <p:cNvSpPr/>
          <p:nvPr userDrawn="1"/>
        </p:nvSpPr>
        <p:spPr>
          <a:xfrm>
            <a:off x="6444173" y="-1"/>
            <a:ext cx="864131" cy="37398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63" name="Прямоугольник 62"/>
          <p:cNvSpPr/>
          <p:nvPr userDrawn="1"/>
        </p:nvSpPr>
        <p:spPr>
          <a:xfrm>
            <a:off x="5135467" y="-1"/>
            <a:ext cx="1028923" cy="37398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64" name="Прямоугольник 63"/>
          <p:cNvSpPr/>
          <p:nvPr userDrawn="1"/>
        </p:nvSpPr>
        <p:spPr>
          <a:xfrm>
            <a:off x="4738367" y="0"/>
            <a:ext cx="403413" cy="37398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66" name="Прямоугольник 65"/>
          <p:cNvSpPr/>
          <p:nvPr userDrawn="1"/>
        </p:nvSpPr>
        <p:spPr>
          <a:xfrm>
            <a:off x="2985254" y="6526515"/>
            <a:ext cx="1140216" cy="3758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67" name="Прямоугольник 66"/>
          <p:cNvSpPr/>
          <p:nvPr userDrawn="1"/>
        </p:nvSpPr>
        <p:spPr>
          <a:xfrm>
            <a:off x="5932525" y="6527094"/>
            <a:ext cx="798719" cy="37234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68" name="Прямоугольник 67"/>
          <p:cNvSpPr/>
          <p:nvPr userDrawn="1"/>
        </p:nvSpPr>
        <p:spPr>
          <a:xfrm>
            <a:off x="-5179" y="6527094"/>
            <a:ext cx="1336819" cy="3758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69" name="Прямоугольник 68"/>
          <p:cNvSpPr/>
          <p:nvPr userDrawn="1"/>
        </p:nvSpPr>
        <p:spPr>
          <a:xfrm>
            <a:off x="7118954" y="6527094"/>
            <a:ext cx="2025045" cy="375848"/>
          </a:xfrm>
          <a:prstGeom prst="rect">
            <a:avLst/>
          </a:prstGeom>
          <a:solidFill>
            <a:srgbClr val="A60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 userDrawn="1"/>
        </p:nvSpPr>
        <p:spPr>
          <a:xfrm>
            <a:off x="6731244" y="6526515"/>
            <a:ext cx="387711" cy="3758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 userDrawn="1"/>
        </p:nvSpPr>
        <p:spPr>
          <a:xfrm>
            <a:off x="5133804" y="6527094"/>
            <a:ext cx="798719" cy="37234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 userDrawn="1"/>
        </p:nvSpPr>
        <p:spPr>
          <a:xfrm>
            <a:off x="2454571" y="6526515"/>
            <a:ext cx="530684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73" name="Прямоугольник 72"/>
          <p:cNvSpPr/>
          <p:nvPr userDrawn="1"/>
        </p:nvSpPr>
        <p:spPr>
          <a:xfrm>
            <a:off x="1691680" y="6526515"/>
            <a:ext cx="1004753" cy="37584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74" name="Прямоугольник 73"/>
          <p:cNvSpPr/>
          <p:nvPr userDrawn="1"/>
        </p:nvSpPr>
        <p:spPr>
          <a:xfrm>
            <a:off x="4081107" y="6527094"/>
            <a:ext cx="1054360" cy="372349"/>
          </a:xfrm>
          <a:prstGeom prst="rect">
            <a:avLst/>
          </a:prstGeom>
          <a:solidFill>
            <a:schemeClr val="accent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78" name="Прямоугольник 77"/>
          <p:cNvSpPr/>
          <p:nvPr userDrawn="1"/>
        </p:nvSpPr>
        <p:spPr>
          <a:xfrm>
            <a:off x="1331642" y="6525344"/>
            <a:ext cx="502376" cy="37584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31" name="Номер слайда 18"/>
          <p:cNvSpPr>
            <a:spLocks noGrp="1"/>
          </p:cNvSpPr>
          <p:nvPr>
            <p:ph type="sldNum" sz="quarter" idx="16"/>
          </p:nvPr>
        </p:nvSpPr>
        <p:spPr>
          <a:xfrm>
            <a:off x="8439998" y="6525344"/>
            <a:ext cx="387350" cy="365125"/>
          </a:xfrm>
          <a:prstGeom prst="rect">
            <a:avLst/>
          </a:prstGeom>
          <a:effectLst>
            <a:outerShdw dist="12700" dir="5400000" algn="t" rotWithShape="0">
              <a:schemeClr val="bg1">
                <a:alpha val="50000"/>
              </a:schemeClr>
            </a:outerShdw>
          </a:effectLst>
        </p:spPr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fld id="{2757C4D5-EAE6-4A23-B5E6-961ECDCC6D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Нижний колонтитул 19"/>
          <p:cNvSpPr>
            <a:spLocks noGrp="1"/>
          </p:cNvSpPr>
          <p:nvPr>
            <p:ph type="ftr" sz="quarter" idx="17"/>
          </p:nvPr>
        </p:nvSpPr>
        <p:spPr>
          <a:xfrm>
            <a:off x="3059986" y="6592757"/>
            <a:ext cx="3611055" cy="265964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© 2015 АО Вертолеты России, все права защищены</a:t>
            </a:r>
            <a:endParaRPr lang="ru-RU" dirty="0"/>
          </a:p>
        </p:txBody>
      </p:sp>
      <p:pic>
        <p:nvPicPr>
          <p:cNvPr id="32" name="Picture 2" descr="C:\2014\База данных презентаций\ШАБЛОНЫ\Финал\лого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458" y="11683"/>
            <a:ext cx="1262038" cy="33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98443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а мир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762000" y="1234547"/>
            <a:ext cx="7620000" cy="763288"/>
          </a:xfrm>
          <a:prstGeom prst="rect">
            <a:avLst/>
          </a:prstGeom>
          <a:effectLst/>
        </p:spPr>
        <p:txBody>
          <a:bodyPr lIns="0" tIns="0" rIns="0" bIns="0">
            <a:noAutofit/>
          </a:bodyPr>
          <a:lstStyle>
            <a:lvl1pPr marL="266700" indent="-266700" algn="l">
              <a:buNone/>
              <a:defRPr sz="2000" baseline="0">
                <a:solidFill>
                  <a:schemeClr val="tx1"/>
                </a:solidFill>
                <a:effectLst/>
                <a:latin typeface="Segoe UI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 (шрифт </a:t>
            </a:r>
            <a:r>
              <a:rPr lang="en-US" dirty="0" smtClean="0"/>
              <a:t>Segoe UI light </a:t>
            </a:r>
            <a:r>
              <a:rPr lang="ru-RU" dirty="0" smtClean="0"/>
              <a:t>размер 20)</a:t>
            </a:r>
            <a:endParaRPr lang="ru-RU" dirty="0"/>
          </a:p>
        </p:txBody>
      </p:sp>
      <p:sp>
        <p:nvSpPr>
          <p:cNvPr id="43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762000" y="662081"/>
            <a:ext cx="7620000" cy="477055"/>
          </a:xfrm>
          <a:prstGeom prst="rect">
            <a:avLst/>
          </a:prstGeom>
          <a:effectLst/>
        </p:spPr>
        <p:txBody>
          <a:bodyPr anchor="t"/>
          <a:lstStyle>
            <a:lvl1pPr algn="l">
              <a:lnSpc>
                <a:spcPct val="100000"/>
              </a:lnSpc>
              <a:defRPr sz="2400" b="1" baseline="0"/>
            </a:lvl1pPr>
          </a:lstStyle>
          <a:p>
            <a:r>
              <a:rPr lang="ru-RU" dirty="0" smtClean="0"/>
              <a:t>ОБРАЗЕЦ ЗАГОЛОВКА (шрифт </a:t>
            </a:r>
            <a:r>
              <a:rPr lang="en-US" dirty="0" smtClean="0"/>
              <a:t>Segoe UI light </a:t>
            </a:r>
            <a:r>
              <a:rPr lang="ru-RU" dirty="0" smtClean="0"/>
              <a:t>размер 24)</a:t>
            </a:r>
            <a:endParaRPr lang="ru-RU" dirty="0"/>
          </a:p>
        </p:txBody>
      </p:sp>
      <p:sp>
        <p:nvSpPr>
          <p:cNvPr id="40" name="Прямоугольник 39"/>
          <p:cNvSpPr/>
          <p:nvPr userDrawn="1"/>
        </p:nvSpPr>
        <p:spPr>
          <a:xfrm>
            <a:off x="7308304" y="0"/>
            <a:ext cx="1835695" cy="3747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41" name="Прямоугольник 40"/>
          <p:cNvSpPr/>
          <p:nvPr userDrawn="1"/>
        </p:nvSpPr>
        <p:spPr>
          <a:xfrm>
            <a:off x="-5179" y="-1860"/>
            <a:ext cx="2104979" cy="375848"/>
          </a:xfrm>
          <a:prstGeom prst="rect">
            <a:avLst/>
          </a:prstGeom>
          <a:solidFill>
            <a:srgbClr val="A60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 userDrawn="1"/>
        </p:nvSpPr>
        <p:spPr>
          <a:xfrm>
            <a:off x="2066859" y="-1144"/>
            <a:ext cx="387711" cy="3758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 userDrawn="1"/>
        </p:nvSpPr>
        <p:spPr>
          <a:xfrm>
            <a:off x="2448504" y="-1144"/>
            <a:ext cx="969278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 userDrawn="1"/>
        </p:nvSpPr>
        <p:spPr>
          <a:xfrm>
            <a:off x="3402613" y="-1144"/>
            <a:ext cx="1356989" cy="37584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59" name="Прямоугольник 58"/>
          <p:cNvSpPr/>
          <p:nvPr userDrawn="1"/>
        </p:nvSpPr>
        <p:spPr>
          <a:xfrm>
            <a:off x="6164391" y="0"/>
            <a:ext cx="288821" cy="37398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60" name="Прямоугольник 59"/>
          <p:cNvSpPr/>
          <p:nvPr userDrawn="1"/>
        </p:nvSpPr>
        <p:spPr>
          <a:xfrm>
            <a:off x="6444173" y="-1"/>
            <a:ext cx="864131" cy="37398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61" name="Прямоугольник 60"/>
          <p:cNvSpPr/>
          <p:nvPr userDrawn="1"/>
        </p:nvSpPr>
        <p:spPr>
          <a:xfrm>
            <a:off x="5135467" y="-1"/>
            <a:ext cx="1028923" cy="37398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62" name="Прямоугольник 61"/>
          <p:cNvSpPr/>
          <p:nvPr userDrawn="1"/>
        </p:nvSpPr>
        <p:spPr>
          <a:xfrm>
            <a:off x="4738367" y="0"/>
            <a:ext cx="403413" cy="37398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64" name="Прямоугольник 63"/>
          <p:cNvSpPr/>
          <p:nvPr userDrawn="1"/>
        </p:nvSpPr>
        <p:spPr>
          <a:xfrm>
            <a:off x="2985254" y="6526515"/>
            <a:ext cx="1140216" cy="3758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65" name="Прямоугольник 64"/>
          <p:cNvSpPr/>
          <p:nvPr userDrawn="1"/>
        </p:nvSpPr>
        <p:spPr>
          <a:xfrm>
            <a:off x="5932525" y="6527094"/>
            <a:ext cx="798719" cy="37234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66" name="Прямоугольник 65"/>
          <p:cNvSpPr/>
          <p:nvPr userDrawn="1"/>
        </p:nvSpPr>
        <p:spPr>
          <a:xfrm>
            <a:off x="-5179" y="6527094"/>
            <a:ext cx="1336819" cy="3758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67" name="Прямоугольник 66"/>
          <p:cNvSpPr/>
          <p:nvPr userDrawn="1"/>
        </p:nvSpPr>
        <p:spPr>
          <a:xfrm>
            <a:off x="7118954" y="6527094"/>
            <a:ext cx="2025045" cy="375848"/>
          </a:xfrm>
          <a:prstGeom prst="rect">
            <a:avLst/>
          </a:prstGeom>
          <a:solidFill>
            <a:srgbClr val="A60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 userDrawn="1"/>
        </p:nvSpPr>
        <p:spPr>
          <a:xfrm>
            <a:off x="6731244" y="6526515"/>
            <a:ext cx="387711" cy="3758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 userDrawn="1"/>
        </p:nvSpPr>
        <p:spPr>
          <a:xfrm>
            <a:off x="5133804" y="6527094"/>
            <a:ext cx="798719" cy="37234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 userDrawn="1"/>
        </p:nvSpPr>
        <p:spPr>
          <a:xfrm>
            <a:off x="2454571" y="6526515"/>
            <a:ext cx="530684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71" name="Прямоугольник 70"/>
          <p:cNvSpPr/>
          <p:nvPr userDrawn="1"/>
        </p:nvSpPr>
        <p:spPr>
          <a:xfrm>
            <a:off x="1691680" y="6526515"/>
            <a:ext cx="1004753" cy="37584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72" name="Прямоугольник 71"/>
          <p:cNvSpPr/>
          <p:nvPr userDrawn="1"/>
        </p:nvSpPr>
        <p:spPr>
          <a:xfrm>
            <a:off x="4081107" y="6527094"/>
            <a:ext cx="1054360" cy="372349"/>
          </a:xfrm>
          <a:prstGeom prst="rect">
            <a:avLst/>
          </a:prstGeom>
          <a:solidFill>
            <a:schemeClr val="accent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76" name="Прямоугольник 75"/>
          <p:cNvSpPr/>
          <p:nvPr userDrawn="1"/>
        </p:nvSpPr>
        <p:spPr>
          <a:xfrm>
            <a:off x="1331642" y="6525344"/>
            <a:ext cx="502376" cy="37584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29" name="Номер слайда 18"/>
          <p:cNvSpPr>
            <a:spLocks noGrp="1"/>
          </p:cNvSpPr>
          <p:nvPr>
            <p:ph type="sldNum" sz="quarter" idx="16"/>
          </p:nvPr>
        </p:nvSpPr>
        <p:spPr>
          <a:xfrm>
            <a:off x="8439998" y="6525344"/>
            <a:ext cx="387350" cy="365125"/>
          </a:xfrm>
          <a:prstGeom prst="rect">
            <a:avLst/>
          </a:prstGeom>
          <a:effectLst>
            <a:outerShdw dist="12700" dir="5400000" algn="t" rotWithShape="0">
              <a:schemeClr val="bg1">
                <a:alpha val="50000"/>
              </a:schemeClr>
            </a:outerShdw>
          </a:effectLst>
        </p:spPr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fld id="{2757C4D5-EAE6-4A23-B5E6-961ECDCC6D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6" name="Нижний колонтитул 19"/>
          <p:cNvSpPr>
            <a:spLocks noGrp="1"/>
          </p:cNvSpPr>
          <p:nvPr>
            <p:ph type="ftr" sz="quarter" idx="17"/>
          </p:nvPr>
        </p:nvSpPr>
        <p:spPr>
          <a:xfrm>
            <a:off x="3059986" y="6592757"/>
            <a:ext cx="3611055" cy="265964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© 2015 АО Вертолеты России, все права защищены</a:t>
            </a:r>
            <a:endParaRPr lang="ru-RU" dirty="0"/>
          </a:p>
        </p:txBody>
      </p:sp>
      <p:pic>
        <p:nvPicPr>
          <p:cNvPr id="30" name="Picture 2" descr="C:\2014\База данных презентаций\ШАБЛОНЫ\Финал\лого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458" y="11683"/>
            <a:ext cx="1262038" cy="33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19628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а России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762000" y="1234546"/>
            <a:ext cx="7620000" cy="858699"/>
          </a:xfrm>
          <a:prstGeom prst="rect">
            <a:avLst/>
          </a:prstGeom>
          <a:effectLst/>
        </p:spPr>
        <p:txBody>
          <a:bodyPr lIns="0" tIns="0" rIns="0" bIns="0">
            <a:noAutofit/>
          </a:bodyPr>
          <a:lstStyle>
            <a:lvl1pPr marL="266700" indent="-266700" algn="l">
              <a:buNone/>
              <a:defRPr sz="2000" baseline="0">
                <a:solidFill>
                  <a:schemeClr val="tx1"/>
                </a:solidFill>
                <a:effectLst/>
                <a:latin typeface="Segoe UI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 (шрифт </a:t>
            </a:r>
            <a:r>
              <a:rPr lang="en-US" dirty="0" smtClean="0"/>
              <a:t>Segoe UI light </a:t>
            </a:r>
            <a:r>
              <a:rPr lang="ru-RU" dirty="0" smtClean="0"/>
              <a:t>размер 20)</a:t>
            </a:r>
            <a:endParaRPr lang="ru-RU" dirty="0"/>
          </a:p>
        </p:txBody>
      </p:sp>
      <p:sp>
        <p:nvSpPr>
          <p:cNvPr id="4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762000" y="662081"/>
            <a:ext cx="7620000" cy="477055"/>
          </a:xfrm>
          <a:prstGeom prst="rect">
            <a:avLst/>
          </a:prstGeom>
          <a:effectLst/>
        </p:spPr>
        <p:txBody>
          <a:bodyPr anchor="t"/>
          <a:lstStyle>
            <a:lvl1pPr algn="l">
              <a:lnSpc>
                <a:spcPct val="100000"/>
              </a:lnSpc>
              <a:defRPr sz="2400" b="1" baseline="0"/>
            </a:lvl1pPr>
          </a:lstStyle>
          <a:p>
            <a:r>
              <a:rPr lang="ru-RU" dirty="0" smtClean="0"/>
              <a:t>ОБРАЗЕЦ ЗАГОЛОВКА (шрифт </a:t>
            </a:r>
            <a:r>
              <a:rPr lang="en-US" dirty="0" smtClean="0"/>
              <a:t>Segoe UI light </a:t>
            </a:r>
            <a:r>
              <a:rPr lang="ru-RU" dirty="0" smtClean="0"/>
              <a:t>размер 24)</a:t>
            </a:r>
            <a:endParaRPr lang="ru-RU" dirty="0"/>
          </a:p>
        </p:txBody>
      </p:sp>
      <p:sp>
        <p:nvSpPr>
          <p:cNvPr id="40" name="Прямоугольник 39"/>
          <p:cNvSpPr/>
          <p:nvPr userDrawn="1"/>
        </p:nvSpPr>
        <p:spPr>
          <a:xfrm>
            <a:off x="7308304" y="0"/>
            <a:ext cx="1835695" cy="3747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41" name="Прямоугольник 40"/>
          <p:cNvSpPr/>
          <p:nvPr userDrawn="1"/>
        </p:nvSpPr>
        <p:spPr>
          <a:xfrm>
            <a:off x="-5179" y="-1860"/>
            <a:ext cx="2104979" cy="375848"/>
          </a:xfrm>
          <a:prstGeom prst="rect">
            <a:avLst/>
          </a:prstGeom>
          <a:solidFill>
            <a:srgbClr val="A60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 userDrawn="1"/>
        </p:nvSpPr>
        <p:spPr>
          <a:xfrm>
            <a:off x="2066859" y="-1144"/>
            <a:ext cx="387711" cy="3758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 userDrawn="1"/>
        </p:nvSpPr>
        <p:spPr>
          <a:xfrm>
            <a:off x="2448504" y="-1144"/>
            <a:ext cx="969278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 userDrawn="1"/>
        </p:nvSpPr>
        <p:spPr>
          <a:xfrm>
            <a:off x="3402613" y="-1144"/>
            <a:ext cx="1356989" cy="37584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45" name="Прямоугольник 44"/>
          <p:cNvSpPr/>
          <p:nvPr userDrawn="1"/>
        </p:nvSpPr>
        <p:spPr>
          <a:xfrm>
            <a:off x="6164391" y="0"/>
            <a:ext cx="288821" cy="37398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46" name="Прямоугольник 45"/>
          <p:cNvSpPr/>
          <p:nvPr userDrawn="1"/>
        </p:nvSpPr>
        <p:spPr>
          <a:xfrm>
            <a:off x="6444173" y="-1"/>
            <a:ext cx="864131" cy="37398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47" name="Прямоугольник 46"/>
          <p:cNvSpPr/>
          <p:nvPr userDrawn="1"/>
        </p:nvSpPr>
        <p:spPr>
          <a:xfrm>
            <a:off x="5135467" y="-1"/>
            <a:ext cx="1028923" cy="37398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48" name="Прямоугольник 47"/>
          <p:cNvSpPr/>
          <p:nvPr userDrawn="1"/>
        </p:nvSpPr>
        <p:spPr>
          <a:xfrm>
            <a:off x="4738367" y="0"/>
            <a:ext cx="403413" cy="37398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50" name="Прямоугольник 49"/>
          <p:cNvSpPr/>
          <p:nvPr userDrawn="1"/>
        </p:nvSpPr>
        <p:spPr>
          <a:xfrm>
            <a:off x="2985254" y="6526515"/>
            <a:ext cx="1140216" cy="3758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51" name="Прямоугольник 50"/>
          <p:cNvSpPr/>
          <p:nvPr userDrawn="1"/>
        </p:nvSpPr>
        <p:spPr>
          <a:xfrm>
            <a:off x="5932525" y="6527094"/>
            <a:ext cx="798719" cy="37234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52" name="Прямоугольник 51"/>
          <p:cNvSpPr/>
          <p:nvPr userDrawn="1"/>
        </p:nvSpPr>
        <p:spPr>
          <a:xfrm>
            <a:off x="-5179" y="6527094"/>
            <a:ext cx="1336819" cy="3758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53" name="Прямоугольник 52"/>
          <p:cNvSpPr/>
          <p:nvPr userDrawn="1"/>
        </p:nvSpPr>
        <p:spPr>
          <a:xfrm>
            <a:off x="7118954" y="6527094"/>
            <a:ext cx="2025045" cy="375848"/>
          </a:xfrm>
          <a:prstGeom prst="rect">
            <a:avLst/>
          </a:prstGeom>
          <a:solidFill>
            <a:srgbClr val="A60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 userDrawn="1"/>
        </p:nvSpPr>
        <p:spPr>
          <a:xfrm>
            <a:off x="6731244" y="6526515"/>
            <a:ext cx="387711" cy="3758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 userDrawn="1"/>
        </p:nvSpPr>
        <p:spPr>
          <a:xfrm>
            <a:off x="5133804" y="6527094"/>
            <a:ext cx="798719" cy="37234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 userDrawn="1"/>
        </p:nvSpPr>
        <p:spPr>
          <a:xfrm>
            <a:off x="2454571" y="6526515"/>
            <a:ext cx="530684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57" name="Прямоугольник 56"/>
          <p:cNvSpPr/>
          <p:nvPr userDrawn="1"/>
        </p:nvSpPr>
        <p:spPr>
          <a:xfrm>
            <a:off x="1691680" y="6526515"/>
            <a:ext cx="1004753" cy="37584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58" name="Прямоугольник 57"/>
          <p:cNvSpPr/>
          <p:nvPr userDrawn="1"/>
        </p:nvSpPr>
        <p:spPr>
          <a:xfrm>
            <a:off x="4081107" y="6527094"/>
            <a:ext cx="1054360" cy="372349"/>
          </a:xfrm>
          <a:prstGeom prst="rect">
            <a:avLst/>
          </a:prstGeom>
          <a:solidFill>
            <a:schemeClr val="accent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62" name="Прямоугольник 61"/>
          <p:cNvSpPr/>
          <p:nvPr userDrawn="1"/>
        </p:nvSpPr>
        <p:spPr>
          <a:xfrm>
            <a:off x="1331642" y="6525344"/>
            <a:ext cx="502376" cy="37584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28" name="Номер слайда 18"/>
          <p:cNvSpPr>
            <a:spLocks noGrp="1"/>
          </p:cNvSpPr>
          <p:nvPr>
            <p:ph type="sldNum" sz="quarter" idx="16"/>
          </p:nvPr>
        </p:nvSpPr>
        <p:spPr>
          <a:xfrm>
            <a:off x="8439998" y="6525344"/>
            <a:ext cx="387350" cy="365125"/>
          </a:xfrm>
          <a:prstGeom prst="rect">
            <a:avLst/>
          </a:prstGeom>
          <a:effectLst>
            <a:outerShdw dist="12700" dir="5400000" algn="t" rotWithShape="0">
              <a:schemeClr val="bg1">
                <a:alpha val="50000"/>
              </a:schemeClr>
            </a:outerShdw>
          </a:effectLst>
        </p:spPr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fld id="{2757C4D5-EAE6-4A23-B5E6-961ECDCC6D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6" name="Нижний колонтитул 19"/>
          <p:cNvSpPr>
            <a:spLocks noGrp="1"/>
          </p:cNvSpPr>
          <p:nvPr>
            <p:ph type="ftr" sz="quarter" idx="17"/>
          </p:nvPr>
        </p:nvSpPr>
        <p:spPr>
          <a:xfrm>
            <a:off x="3059986" y="6592757"/>
            <a:ext cx="3611055" cy="265964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© 2015 АО Вертолеты России, все права защищены</a:t>
            </a:r>
            <a:endParaRPr lang="ru-RU" dirty="0"/>
          </a:p>
        </p:txBody>
      </p:sp>
      <p:pic>
        <p:nvPicPr>
          <p:cNvPr id="30" name="Picture 2" descr="C:\2014\База данных презентаций\ШАБЛОНЫ\Финал\лого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458" y="11683"/>
            <a:ext cx="1262038" cy="33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031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 userDrawn="1"/>
        </p:nvSpPr>
        <p:spPr>
          <a:xfrm>
            <a:off x="7308304" y="0"/>
            <a:ext cx="1835695" cy="3747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40" name="Прямоугольник 39"/>
          <p:cNvSpPr/>
          <p:nvPr userDrawn="1"/>
        </p:nvSpPr>
        <p:spPr>
          <a:xfrm>
            <a:off x="-5179" y="-1860"/>
            <a:ext cx="2104979" cy="375848"/>
          </a:xfrm>
          <a:prstGeom prst="rect">
            <a:avLst/>
          </a:prstGeom>
          <a:solidFill>
            <a:srgbClr val="A60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 userDrawn="1"/>
        </p:nvSpPr>
        <p:spPr>
          <a:xfrm>
            <a:off x="2066859" y="-1144"/>
            <a:ext cx="387711" cy="3758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 userDrawn="1"/>
        </p:nvSpPr>
        <p:spPr>
          <a:xfrm>
            <a:off x="2448504" y="-1144"/>
            <a:ext cx="969278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 userDrawn="1"/>
        </p:nvSpPr>
        <p:spPr>
          <a:xfrm>
            <a:off x="3402613" y="-1144"/>
            <a:ext cx="1356989" cy="37584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56" name="Прямоугольник 55"/>
          <p:cNvSpPr/>
          <p:nvPr userDrawn="1"/>
        </p:nvSpPr>
        <p:spPr>
          <a:xfrm>
            <a:off x="6164391" y="0"/>
            <a:ext cx="288821" cy="37398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57" name="Прямоугольник 56"/>
          <p:cNvSpPr/>
          <p:nvPr userDrawn="1"/>
        </p:nvSpPr>
        <p:spPr>
          <a:xfrm>
            <a:off x="6444173" y="-1"/>
            <a:ext cx="864131" cy="37398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58" name="Прямоугольник 57"/>
          <p:cNvSpPr/>
          <p:nvPr userDrawn="1"/>
        </p:nvSpPr>
        <p:spPr>
          <a:xfrm>
            <a:off x="5135467" y="-1"/>
            <a:ext cx="1028923" cy="37398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59" name="Прямоугольник 58"/>
          <p:cNvSpPr/>
          <p:nvPr userDrawn="1"/>
        </p:nvSpPr>
        <p:spPr>
          <a:xfrm>
            <a:off x="4738367" y="0"/>
            <a:ext cx="403413" cy="37398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61" name="Прямоугольник 60"/>
          <p:cNvSpPr/>
          <p:nvPr userDrawn="1"/>
        </p:nvSpPr>
        <p:spPr>
          <a:xfrm>
            <a:off x="2985254" y="6526515"/>
            <a:ext cx="1140216" cy="3758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62" name="Прямоугольник 61"/>
          <p:cNvSpPr/>
          <p:nvPr userDrawn="1"/>
        </p:nvSpPr>
        <p:spPr>
          <a:xfrm>
            <a:off x="5932525" y="6527094"/>
            <a:ext cx="798719" cy="37234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63" name="Прямоугольник 62"/>
          <p:cNvSpPr/>
          <p:nvPr userDrawn="1"/>
        </p:nvSpPr>
        <p:spPr>
          <a:xfrm>
            <a:off x="-5179" y="6527094"/>
            <a:ext cx="1336819" cy="3758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64" name="Прямоугольник 63"/>
          <p:cNvSpPr/>
          <p:nvPr userDrawn="1"/>
        </p:nvSpPr>
        <p:spPr>
          <a:xfrm>
            <a:off x="7118954" y="6527094"/>
            <a:ext cx="2025045" cy="375848"/>
          </a:xfrm>
          <a:prstGeom prst="rect">
            <a:avLst/>
          </a:prstGeom>
          <a:solidFill>
            <a:srgbClr val="A60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 userDrawn="1"/>
        </p:nvSpPr>
        <p:spPr>
          <a:xfrm>
            <a:off x="6731244" y="6526515"/>
            <a:ext cx="387711" cy="3758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 userDrawn="1"/>
        </p:nvSpPr>
        <p:spPr>
          <a:xfrm>
            <a:off x="5133804" y="6527094"/>
            <a:ext cx="798719" cy="37234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 userDrawn="1"/>
        </p:nvSpPr>
        <p:spPr>
          <a:xfrm>
            <a:off x="2454571" y="6526515"/>
            <a:ext cx="530684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68" name="Прямоугольник 67"/>
          <p:cNvSpPr/>
          <p:nvPr userDrawn="1"/>
        </p:nvSpPr>
        <p:spPr>
          <a:xfrm>
            <a:off x="1691680" y="6526515"/>
            <a:ext cx="1004753" cy="37584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69" name="Прямоугольник 68"/>
          <p:cNvSpPr/>
          <p:nvPr userDrawn="1"/>
        </p:nvSpPr>
        <p:spPr>
          <a:xfrm>
            <a:off x="4081107" y="6527094"/>
            <a:ext cx="1054360" cy="372349"/>
          </a:xfrm>
          <a:prstGeom prst="rect">
            <a:avLst/>
          </a:prstGeom>
          <a:solidFill>
            <a:schemeClr val="accent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73" name="Прямоугольник 72"/>
          <p:cNvSpPr/>
          <p:nvPr userDrawn="1"/>
        </p:nvSpPr>
        <p:spPr>
          <a:xfrm>
            <a:off x="1331642" y="6525344"/>
            <a:ext cx="502376" cy="37584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27" name="Номер слайда 18"/>
          <p:cNvSpPr>
            <a:spLocks noGrp="1"/>
          </p:cNvSpPr>
          <p:nvPr>
            <p:ph type="sldNum" sz="quarter" idx="16"/>
          </p:nvPr>
        </p:nvSpPr>
        <p:spPr>
          <a:xfrm>
            <a:off x="8439998" y="6525344"/>
            <a:ext cx="387350" cy="365125"/>
          </a:xfrm>
          <a:prstGeom prst="rect">
            <a:avLst/>
          </a:prstGeom>
          <a:effectLst>
            <a:outerShdw dist="12700" dir="5400000" algn="t" rotWithShape="0">
              <a:schemeClr val="bg1">
                <a:alpha val="50000"/>
              </a:schemeClr>
            </a:outerShdw>
          </a:effectLst>
        </p:spPr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fld id="{2757C4D5-EAE6-4A23-B5E6-961ECDCC6D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Нижний колонтитул 19"/>
          <p:cNvSpPr>
            <a:spLocks noGrp="1"/>
          </p:cNvSpPr>
          <p:nvPr>
            <p:ph type="ftr" sz="quarter" idx="17"/>
          </p:nvPr>
        </p:nvSpPr>
        <p:spPr>
          <a:xfrm>
            <a:off x="3059986" y="6592757"/>
            <a:ext cx="3611055" cy="265964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© 2015 АО Вертолеты России, все права защищены</a:t>
            </a:r>
            <a:endParaRPr lang="ru-RU" dirty="0"/>
          </a:p>
        </p:txBody>
      </p:sp>
      <p:pic>
        <p:nvPicPr>
          <p:cNvPr id="28" name="Picture 2" descr="C:\2014\База данных презентаций\ШАБЛОНЫ\Финал\лого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458" y="11683"/>
            <a:ext cx="1262038" cy="33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61111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251520" y="623434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www.russianhelicopters.aero</a:t>
            </a:r>
            <a:endParaRPr lang="ru-R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518848" y="3112320"/>
            <a:ext cx="7625152" cy="646331"/>
          </a:xfrm>
          <a:prstGeom prst="rect">
            <a:avLst/>
          </a:prstGeom>
          <a:solidFill>
            <a:srgbClr val="A60643"/>
          </a:solidFill>
        </p:spPr>
        <p:txBody>
          <a:bodyPr wrap="square" rtlCol="0">
            <a:spAutoFit/>
          </a:bodyPr>
          <a:lstStyle/>
          <a:p>
            <a:r>
              <a:rPr lang="ru-RU" sz="3600" b="0" baseline="0" dirty="0" smtClean="0">
                <a:solidFill>
                  <a:schemeClr val="bg1"/>
                </a:solidFill>
              </a:rPr>
              <a:t>  </a:t>
            </a:r>
            <a:r>
              <a:rPr lang="ru-RU" sz="3600" b="0" dirty="0" smtClean="0">
                <a:solidFill>
                  <a:schemeClr val="bg1"/>
                </a:solidFill>
              </a:rPr>
              <a:t>Спасибо за</a:t>
            </a:r>
            <a:r>
              <a:rPr lang="ru-RU" sz="3600" b="0" baseline="0" dirty="0" smtClean="0">
                <a:solidFill>
                  <a:schemeClr val="bg1"/>
                </a:solidFill>
              </a:rPr>
              <a:t> внимание!</a:t>
            </a:r>
            <a:endParaRPr lang="ru-RU" sz="3600" b="0" dirty="0">
              <a:solidFill>
                <a:schemeClr val="bg1"/>
              </a:solidFill>
            </a:endParaRPr>
          </a:p>
        </p:txBody>
      </p:sp>
      <p:pic>
        <p:nvPicPr>
          <p:cNvPr id="6" name="Picture 2" descr="C:\2014\База данных презентаций\ШАБЛОНЫ\Финал\лого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740" y="247193"/>
            <a:ext cx="2545298" cy="66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762000" y="762000"/>
            <a:ext cx="7620000" cy="1143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ru-RU" dirty="0" smtClean="0"/>
          </a:p>
        </p:txBody>
      </p:sp>
      <p:sp>
        <p:nvSpPr>
          <p:cNvPr id="15" name="Текст 14"/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30480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6734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6" r:id="rId3"/>
    <p:sldLayoutId id="2147483649" r:id="rId4"/>
    <p:sldLayoutId id="2147483664" r:id="rId5"/>
    <p:sldLayoutId id="2147483665" r:id="rId6"/>
    <p:sldLayoutId id="2147483663" r:id="rId7"/>
    <p:sldLayoutId id="2147483662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ts val="7200"/>
        </a:lnSpc>
        <a:spcBef>
          <a:spcPct val="0"/>
        </a:spcBef>
        <a:buNone/>
        <a:defRPr lang="ru-RU" sz="7200" b="0" kern="1200" dirty="0" smtClean="0">
          <a:solidFill>
            <a:schemeClr val="tx1"/>
          </a:solidFill>
          <a:latin typeface="Segoe UI Light" pitchFamily="34" charset="0"/>
          <a:ea typeface="Segoe UI" pitchFamily="34" charset="0"/>
          <a:cs typeface="Segoe UI" pitchFamily="34" charset="0"/>
        </a:defRPr>
      </a:lvl1pPr>
    </p:titleStyle>
    <p:bodyStyle>
      <a:lvl1pPr marL="92075" indent="-92075" algn="l" defTabSz="91440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177800" indent="-84138" algn="l" defTabSz="91440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274638" indent="-87313" algn="l" defTabSz="91440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354013" indent="-82550" algn="l" defTabSz="91440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449263" indent="-93663" algn="l" defTabSz="91440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Лизинг воздушных судов применительно к вертолетам</a:t>
            </a:r>
            <a:br>
              <a:rPr lang="ru-RU" alt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1200" dirty="0" smtClean="0"/>
              <a:t>г. Москва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>26-27 ноября 2015г.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95502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3656262833"/>
              </p:ext>
            </p:extLst>
          </p:nvPr>
        </p:nvGraphicFramePr>
        <p:xfrm>
          <a:off x="762000" y="1772817"/>
          <a:ext cx="8065348" cy="3312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На примере легкого вертолета АНСАТ, при годовом налете – 600 ч. 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себестоимости 1 летного часа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757C4D5-EAE6-4A23-B5E6-961ECDCC6DD8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5305563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Segoe UI Light" pitchFamily="34" charset="0"/>
              </a:rPr>
              <a:t>	В структуре стоимости часа доля амортизационной составляющей составляет от 20% до 40% в зависимости от срока владения</a:t>
            </a:r>
            <a:endParaRPr lang="ru-RU" sz="1600" b="1" dirty="0">
              <a:latin typeface="Segoe UI Light" pitchFamily="34" charset="0"/>
            </a:endParaRPr>
          </a:p>
        </p:txBody>
      </p:sp>
      <p:sp>
        <p:nvSpPr>
          <p:cNvPr id="10" name="Нижний колонтитул 6"/>
          <p:cNvSpPr>
            <a:spLocks noGrp="1"/>
          </p:cNvSpPr>
          <p:nvPr>
            <p:ph type="ftr" sz="quarter" idx="17"/>
          </p:nvPr>
        </p:nvSpPr>
        <p:spPr>
          <a:xfrm>
            <a:off x="3059986" y="6592757"/>
            <a:ext cx="3611055" cy="265964"/>
          </a:xfrm>
        </p:spPr>
        <p:txBody>
          <a:bodyPr/>
          <a:lstStyle/>
          <a:p>
            <a:r>
              <a:rPr lang="ru-RU" dirty="0" smtClean="0"/>
              <a:t>© 2015 АО Вертолеты России, все права защищены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296008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Текущие предложения по вертолетному лизингу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757C4D5-EAE6-4A23-B5E6-961ECDCC6DD8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ru-RU" dirty="0" smtClean="0"/>
              <a:t>© 2015 АО Вертолеты России, все права защищены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3900"/>
              </p:ext>
            </p:extLst>
          </p:nvPr>
        </p:nvGraphicFramePr>
        <p:xfrm>
          <a:off x="539552" y="1340768"/>
          <a:ext cx="7842448" cy="40324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33738"/>
                <a:gridCol w="3087486"/>
                <a:gridCol w="1960612"/>
                <a:gridCol w="1960612"/>
              </a:tblGrid>
              <a:tr h="72913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Параметр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Россий</a:t>
                      </a:r>
                      <a:r>
                        <a:rPr lang="ru-RU" baseline="0" dirty="0" smtClean="0"/>
                        <a:t>ские предложение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Западные предложения</a:t>
                      </a:r>
                      <a:endParaRPr lang="ru-RU" dirty="0"/>
                    </a:p>
                  </a:txBody>
                  <a:tcPr anchor="ctr"/>
                </a:tc>
              </a:tr>
              <a:tr h="122344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Первоначальный взнос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30%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15%</a:t>
                      </a:r>
                      <a:endParaRPr lang="ru-RU" dirty="0"/>
                    </a:p>
                  </a:txBody>
                  <a:tcPr anchor="ctr"/>
                </a:tc>
              </a:tr>
              <a:tr h="122344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Срок действия лизингового договора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 лет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/>
                        <a:t>10 лет</a:t>
                      </a:r>
                      <a:endParaRPr lang="ru-RU" dirty="0"/>
                    </a:p>
                  </a:txBody>
                  <a:tcPr anchor="ctr"/>
                </a:tc>
              </a:tr>
              <a:tr h="85641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Среднегодовое</a:t>
                      </a:r>
                      <a:r>
                        <a:rPr lang="ru-RU" baseline="0" dirty="0" smtClean="0"/>
                        <a:t> удорожание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9-11%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 2%*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9512" y="6153299"/>
            <a:ext cx="3355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* При поддержке экспортно-импортных агентств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14358388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себестоимости 1 летного часа (при лизинге)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757C4D5-EAE6-4A23-B5E6-961ECDCC6DD8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ru-RU" dirty="0" smtClean="0"/>
              <a:t>© 2015 АО Вертолеты России, все права защищены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7610" y="4993412"/>
            <a:ext cx="84597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latin typeface="Segoe UI Light" pitchFamily="34" charset="0"/>
              </a:rPr>
              <a:t>Текущие лизинговые предложения </a:t>
            </a:r>
            <a:r>
              <a:rPr lang="ru-RU" sz="1600" b="1" dirty="0" smtClean="0">
                <a:latin typeface="Segoe UI Light" pitchFamily="34" charset="0"/>
              </a:rPr>
              <a:t>увеличивают стоимость владения  </a:t>
            </a:r>
            <a:r>
              <a:rPr lang="ru-RU" sz="1600" b="1" dirty="0" err="1" smtClean="0">
                <a:latin typeface="Segoe UI Light" pitchFamily="34" charset="0"/>
              </a:rPr>
              <a:t>Ансат</a:t>
            </a:r>
            <a:r>
              <a:rPr lang="ru-RU" sz="1600" b="1" dirty="0" smtClean="0">
                <a:latin typeface="Segoe UI Light" pitchFamily="34" charset="0"/>
              </a:rPr>
              <a:t>  на 60-70%</a:t>
            </a:r>
            <a:r>
              <a:rPr lang="ru-RU" sz="1600" dirty="0" smtClean="0">
                <a:latin typeface="Segoe UI Light" pitchFamily="34" charset="0"/>
              </a:rPr>
              <a:t>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latin typeface="Segoe UI Light" pitchFamily="34" charset="0"/>
              </a:rPr>
              <a:t>Стоимость владения российской и импортной техники сравниваются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latin typeface="Segoe UI Light" pitchFamily="34" charset="0"/>
              </a:rPr>
              <a:t>Лизинг импортной техники практически не меняет стоимость владения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latin typeface="Segoe UI Light" pitchFamily="34" charset="0"/>
              </a:rPr>
              <a:t>Лизинг существенно снижает привлекательность эксплуатации </a:t>
            </a:r>
            <a:r>
              <a:rPr lang="ru-RU" sz="1600" b="1" dirty="0" err="1" smtClean="0">
                <a:latin typeface="Segoe UI Light" pitchFamily="34" charset="0"/>
              </a:rPr>
              <a:t>Ансат</a:t>
            </a:r>
            <a:r>
              <a:rPr lang="ru-RU" sz="1600" b="1" dirty="0" smtClean="0">
                <a:latin typeface="Segoe UI Light" pitchFamily="34" charset="0"/>
              </a:rPr>
              <a:t> в существующих условиях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600" b="1" dirty="0" smtClean="0">
              <a:latin typeface="Segoe UI Ligh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1600" dirty="0" smtClean="0">
              <a:latin typeface="Segoe UI Light" pitchFamily="34" charset="0"/>
            </a:endParaRPr>
          </a:p>
        </p:txBody>
      </p:sp>
      <p:graphicFrame>
        <p:nvGraphicFramePr>
          <p:cNvPr id="10" name="Объект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70197627"/>
              </p:ext>
            </p:extLst>
          </p:nvPr>
        </p:nvGraphicFramePr>
        <p:xfrm>
          <a:off x="222207" y="1139136"/>
          <a:ext cx="8605141" cy="3874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41095" y="6317595"/>
            <a:ext cx="385394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/>
              <a:t>*</a:t>
            </a:r>
            <a:r>
              <a:rPr lang="ru-RU" sz="1000" i="1" dirty="0" smtClean="0"/>
              <a:t>при 10 летней эксплуатации, </a:t>
            </a:r>
            <a:r>
              <a:rPr lang="ru-RU" sz="1000" i="1" dirty="0"/>
              <a:t>при годовом налете – 600 ч. </a:t>
            </a:r>
          </a:p>
          <a:p>
            <a:endParaRPr lang="ru-RU" sz="105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6568778" y="1556792"/>
            <a:ext cx="606851" cy="1329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20132488">
            <a:off x="2212767" y="1562768"/>
            <a:ext cx="10404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в 1,7 раза</a:t>
            </a:r>
            <a:endParaRPr lang="ru-RU" sz="1400" b="1" dirty="0"/>
          </a:p>
        </p:txBody>
      </p:sp>
      <p:sp>
        <p:nvSpPr>
          <p:cNvPr id="13" name="TextBox 12"/>
          <p:cNvSpPr txBox="1"/>
          <p:nvPr/>
        </p:nvSpPr>
        <p:spPr>
          <a:xfrm rot="20937740">
            <a:off x="6015573" y="1106876"/>
            <a:ext cx="131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Практически </a:t>
            </a:r>
          </a:p>
          <a:p>
            <a:r>
              <a:rPr lang="ru-RU" sz="1200" b="1" dirty="0" smtClean="0"/>
              <a:t>без изменений</a:t>
            </a:r>
            <a:endParaRPr lang="ru-RU" sz="1200" b="1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3005242" y="1716656"/>
            <a:ext cx="0" cy="9202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419872" y="1556792"/>
            <a:ext cx="1224137" cy="2592288"/>
          </a:xfrm>
          <a:prstGeom prst="rect">
            <a:avLst/>
          </a:prstGeom>
          <a:solidFill>
            <a:srgbClr val="FF9966"/>
          </a:solidFill>
          <a:ln>
            <a:solidFill>
              <a:srgbClr val="C000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157863" y="1544216"/>
            <a:ext cx="1224137" cy="2592288"/>
          </a:xfrm>
          <a:prstGeom prst="rect">
            <a:avLst/>
          </a:prstGeom>
          <a:gradFill flip="none" rotWithShape="1">
            <a:gsLst>
              <a:gs pos="0">
                <a:srgbClr val="FF9966">
                  <a:tint val="66000"/>
                  <a:satMod val="160000"/>
                </a:srgbClr>
              </a:gs>
              <a:gs pos="50000">
                <a:srgbClr val="FF9966">
                  <a:tint val="44500"/>
                  <a:satMod val="160000"/>
                </a:srgbClr>
              </a:gs>
              <a:gs pos="100000">
                <a:srgbClr val="FF9966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rgbClr val="C000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419872" y="1516563"/>
            <a:ext cx="1224137" cy="2592288"/>
          </a:xfrm>
          <a:prstGeom prst="rect">
            <a:avLst/>
          </a:prstGeom>
          <a:gradFill flip="none" rotWithShape="1">
            <a:gsLst>
              <a:gs pos="0">
                <a:srgbClr val="FF9966">
                  <a:tint val="66000"/>
                  <a:satMod val="160000"/>
                </a:srgbClr>
              </a:gs>
              <a:gs pos="50000">
                <a:srgbClr val="FF9966">
                  <a:tint val="44500"/>
                  <a:satMod val="160000"/>
                </a:srgbClr>
              </a:gs>
              <a:gs pos="100000">
                <a:srgbClr val="FF9966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rgbClr val="C000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41681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12759" y="1412776"/>
            <a:ext cx="8291690" cy="5002765"/>
          </a:xfrm>
        </p:spPr>
        <p:txBody>
          <a:bodyPr/>
          <a:lstStyle/>
          <a:p>
            <a:r>
              <a:rPr lang="ru-RU" sz="1400" b="1" dirty="0" smtClean="0"/>
              <a:t>Постановление </a:t>
            </a:r>
            <a:r>
              <a:rPr lang="ru-RU" sz="1400" b="1" dirty="0"/>
              <a:t>Правительства РФ от 22 октября 2012 г. N </a:t>
            </a:r>
            <a:r>
              <a:rPr lang="ru-RU" sz="1400" b="1" dirty="0" smtClean="0"/>
              <a:t>1073 (редакция от 14 марта 2015 г.)</a:t>
            </a: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/>
              <a:t>"О предоставлении субсидий российским лизинговым компаниям на возмещение части затрат на уплату процентов по кредитам, полученным </a:t>
            </a:r>
            <a:r>
              <a:rPr lang="ru-RU" sz="1400" b="1" dirty="0" smtClean="0"/>
              <a:t>на </a:t>
            </a:r>
            <a:r>
              <a:rPr lang="ru-RU" sz="1400" b="1" dirty="0"/>
              <a:t>закупку воздушных судов с последующей их передачей российским авиакомпаниям по договорам лизинга (аренды), </a:t>
            </a:r>
            <a:r>
              <a:rPr lang="ru-RU" sz="1400" b="1" dirty="0" smtClean="0"/>
              <a:t>…"</a:t>
            </a:r>
            <a:endParaRPr lang="ru-RU" sz="1400" b="1" dirty="0"/>
          </a:p>
          <a:p>
            <a:pPr algn="just"/>
            <a:r>
              <a:rPr lang="ru-RU" sz="1200" dirty="0" smtClean="0"/>
              <a:t>Льготы </a:t>
            </a:r>
            <a:r>
              <a:rPr lang="ru-RU" sz="1200" dirty="0"/>
              <a:t>для лизингодателей распространены теперь не только на финансовый, но и на операционный лизинг, а максимальный размер субсидии привязан к ключевой ставке ЦБ (сейчас 14% годовых) — по кредитам, полученным в 2015 году, она не превысит </a:t>
            </a:r>
            <a:r>
              <a:rPr lang="ru-RU" sz="1200" dirty="0" smtClean="0"/>
              <a:t>0,9 </a:t>
            </a:r>
            <a:r>
              <a:rPr lang="ru-RU" sz="1200" dirty="0"/>
              <a:t>от 14% годовых. </a:t>
            </a:r>
            <a:r>
              <a:rPr lang="ru-RU" sz="1200" dirty="0" smtClean="0"/>
              <a:t>Ранее субсидии </a:t>
            </a:r>
            <a:r>
              <a:rPr lang="ru-RU" sz="1200" dirty="0"/>
              <a:t>составляли </a:t>
            </a:r>
            <a:r>
              <a:rPr lang="ru-RU" sz="1200" dirty="0" smtClean="0"/>
              <a:t>0,9 </a:t>
            </a:r>
            <a:r>
              <a:rPr lang="ru-RU" sz="1200" dirty="0"/>
              <a:t>от ставки рефинансирования ЦБ (8,25%). Постановление увеличивает размер субсидирования до 12,6%. </a:t>
            </a:r>
            <a:endParaRPr lang="ru-RU" sz="1200" dirty="0" smtClean="0"/>
          </a:p>
          <a:p>
            <a:pPr algn="just"/>
            <a:endParaRPr lang="ru-RU" sz="1400" b="1" dirty="0" smtClean="0"/>
          </a:p>
          <a:p>
            <a:pPr algn="just"/>
            <a:r>
              <a:rPr lang="ru-RU" sz="1400" b="1" dirty="0" smtClean="0"/>
              <a:t>Постановление </a:t>
            </a:r>
            <a:r>
              <a:rPr lang="ru-RU" sz="1400" b="1" dirty="0"/>
              <a:t>Правительства РФ от 30 декабря 2011 г. N 1212</a:t>
            </a:r>
            <a:br>
              <a:rPr lang="ru-RU" sz="1400" b="1" dirty="0"/>
            </a:br>
            <a:r>
              <a:rPr lang="ru-RU" sz="1400" b="1" dirty="0"/>
              <a:t>"</a:t>
            </a:r>
            <a:r>
              <a:rPr lang="ru-RU" sz="1400" b="1" dirty="0" smtClean="0"/>
              <a:t>О предоставления </a:t>
            </a:r>
            <a:r>
              <a:rPr lang="ru-RU" sz="1400" b="1" dirty="0"/>
              <a:t>субсидий </a:t>
            </a:r>
            <a:r>
              <a:rPr lang="ru-RU" sz="1400" b="1" dirty="0" smtClean="0"/>
              <a:t>на </a:t>
            </a:r>
            <a:r>
              <a:rPr lang="ru-RU" sz="1400" b="1" dirty="0"/>
              <a:t>возмещение российским авиакомпаниям части затрат на уплату лизинговых платежей за воздушные суда, получаемые российскими авиакомпаниями от лизинговых компаний по договорам лизинга для осуществления внутренних региональных и местных воздушных перевозок"</a:t>
            </a:r>
          </a:p>
          <a:p>
            <a:pPr algn="just"/>
            <a:endParaRPr lang="ru-RU" sz="1400" b="1" dirty="0" smtClean="0"/>
          </a:p>
          <a:p>
            <a:pPr algn="just"/>
            <a:r>
              <a:rPr lang="ru-RU" sz="1400" b="1" dirty="0" smtClean="0"/>
              <a:t>Постановление </a:t>
            </a:r>
            <a:r>
              <a:rPr lang="ru-RU" sz="1400" b="1" dirty="0"/>
              <a:t>Правительства РФ от 23 июля 2015 г. N 745</a:t>
            </a:r>
            <a:br>
              <a:rPr lang="ru-RU" sz="1400" b="1" dirty="0"/>
            </a:br>
            <a:r>
              <a:rPr lang="ru-RU" sz="1400" b="1" dirty="0" smtClean="0"/>
              <a:t>«о предоставления </a:t>
            </a:r>
            <a:r>
              <a:rPr lang="ru-RU" sz="1400" b="1" dirty="0"/>
              <a:t>субсидий изготовителям воздушных судов на возмещение части затрат на формирование первоначального склада запасных частей покупателей воздушных судов, обеспечение средствами наземного обслуживания, переподготовку авиационного персонала для воздушных судов нового </a:t>
            </a:r>
            <a:r>
              <a:rPr lang="ru-RU" sz="1400" b="1" dirty="0" smtClean="0"/>
              <a:t>типа…»</a:t>
            </a:r>
          </a:p>
          <a:p>
            <a:pPr algn="just"/>
            <a:endParaRPr lang="ru-RU" sz="1400" b="1" dirty="0"/>
          </a:p>
          <a:p>
            <a:pPr algn="ctr"/>
            <a:r>
              <a:rPr lang="ru-RU" sz="1800" b="1" dirty="0" smtClean="0">
                <a:solidFill>
                  <a:srgbClr val="FF0000"/>
                </a:solidFill>
              </a:rPr>
              <a:t>вышеуказанные Постановления не распространяются на вертолеты!!!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62000" y="662081"/>
            <a:ext cx="7986464" cy="477055"/>
          </a:xfrm>
        </p:spPr>
        <p:txBody>
          <a:bodyPr/>
          <a:lstStyle/>
          <a:p>
            <a:r>
              <a:rPr lang="ru-RU" dirty="0" smtClean="0"/>
              <a:t>Меры государственной поддержки авиационного лизинга и увеличению продаж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757C4D5-EAE6-4A23-B5E6-961ECDCC6DD8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ru-RU" dirty="0" smtClean="0"/>
              <a:t>© 2015 АО Вертолеты России, все права защищены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588993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17279" y="548680"/>
            <a:ext cx="7620000" cy="477055"/>
          </a:xfrm>
        </p:spPr>
        <p:txBody>
          <a:bodyPr/>
          <a:lstStyle/>
          <a:p>
            <a:pPr algn="ctr"/>
            <a:r>
              <a:rPr lang="ru-RU" dirty="0" smtClean="0"/>
              <a:t>Структура себестоимости 1 летного часа </a:t>
            </a:r>
            <a:br>
              <a:rPr lang="ru-RU" dirty="0" smtClean="0"/>
            </a:br>
            <a:r>
              <a:rPr lang="ru-RU" sz="1800" dirty="0" smtClean="0"/>
              <a:t>(с учетом улучшения предложений по лизингу и субсидирования лизинговых платежей</a:t>
            </a:r>
            <a:endParaRPr lang="ru-RU" sz="18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757C4D5-EAE6-4A23-B5E6-961ECDCC6DD8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ru-RU" dirty="0" smtClean="0"/>
              <a:t>© 2015 АО Вертолеты России, все права защищены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04779" y="5051279"/>
            <a:ext cx="83955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latin typeface="Segoe UI Light" pitchFamily="34" charset="0"/>
              </a:rPr>
              <a:t>Увеличение срока лизинга до 10 лет и снижения первоначального взноса до 10%</a:t>
            </a:r>
          </a:p>
          <a:p>
            <a:pPr algn="just"/>
            <a:r>
              <a:rPr lang="ru-RU" sz="1600" b="1" dirty="0" smtClean="0">
                <a:latin typeface="Segoe UI Light" pitchFamily="34" charset="0"/>
              </a:rPr>
              <a:t>позволяет снизить стоимость владения на 12%, а при дополнительных мерах в виде предоставления субсидий снижение составит до 30% от действующих условий по лизингу. Таким образом стоимость 1 летного часа будет находиться в пределах рыночных предложений</a:t>
            </a:r>
            <a:endParaRPr lang="ru-RU" sz="1600" b="1" dirty="0">
              <a:latin typeface="Segoe UI Light" pitchFamily="34" charset="0"/>
            </a:endParaRPr>
          </a:p>
        </p:txBody>
      </p:sp>
      <p:graphicFrame>
        <p:nvGraphicFramePr>
          <p:cNvPr id="10" name="Объект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24568370"/>
              </p:ext>
            </p:extLst>
          </p:nvPr>
        </p:nvGraphicFramePr>
        <p:xfrm>
          <a:off x="191202" y="1571102"/>
          <a:ext cx="8605141" cy="3600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>
            <a:off x="1403648" y="2543200"/>
            <a:ext cx="72728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403648" y="3212976"/>
            <a:ext cx="7272808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54097" y="2564904"/>
            <a:ext cx="2280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Segoe UI Light" pitchFamily="34" charset="0"/>
              </a:rPr>
              <a:t>Рыночные предложения на вертолеты подобного класса</a:t>
            </a:r>
          </a:p>
        </p:txBody>
      </p:sp>
    </p:spTree>
    <p:extLst>
      <p:ext uri="{BB962C8B-B14F-4D97-AF65-F5344CB8AC3E}">
        <p14:creationId xmlns:p14="http://schemas.microsoft.com/office/powerpoint/2010/main" val="251404241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95536" y="1844824"/>
            <a:ext cx="8431812" cy="3456384"/>
          </a:xfrm>
        </p:spPr>
        <p:txBody>
          <a:bodyPr/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/>
              <a:t>Создание экспертной группы из </a:t>
            </a:r>
            <a:r>
              <a:rPr lang="ru-RU" dirty="0" err="1" smtClean="0"/>
              <a:t>эксплуатантов</a:t>
            </a:r>
            <a:r>
              <a:rPr lang="ru-RU" dirty="0" smtClean="0"/>
              <a:t>/потенциальных заказчиков, производителя вертолётной техники, финансовых институтов для выработки конкретных предложений по продвижению отечественных вертолетов на рынке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ru-RU" dirty="0" smtClean="0"/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/>
              <a:t>Государственная поддержка в форме распространений </a:t>
            </a:r>
            <a:r>
              <a:rPr lang="ru-RU" dirty="0"/>
              <a:t>условий </a:t>
            </a:r>
            <a:r>
              <a:rPr lang="ru-RU" dirty="0" smtClean="0"/>
              <a:t>Постановлений </a:t>
            </a:r>
            <a:r>
              <a:rPr lang="ru-RU" dirty="0"/>
              <a:t>Правительства №745, 1073, 1212 на вертолеты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62000" y="662081"/>
            <a:ext cx="7620000" cy="822703"/>
          </a:xfrm>
        </p:spPr>
        <p:txBody>
          <a:bodyPr/>
          <a:lstStyle/>
          <a:p>
            <a:r>
              <a:rPr lang="ru-RU" dirty="0" smtClean="0"/>
              <a:t>Предложения по улучшению лизинговых предложений и в целом продаж по лизингу вертолетной техники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757C4D5-EAE6-4A23-B5E6-961ECDCC6DD8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ru-RU" dirty="0" smtClean="0"/>
              <a:t>© 2015 АО Вертолеты России, все права защищены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00072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nexus\design\russian_helicopters\interactive_presentation\IP_Ansat_en\sourse\PNG\LastSlide_v0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000"/>
                    </a14:imgEffect>
                    <a14:imgEffect>
                      <a14:colorTemperature colorTemp="7200"/>
                    </a14:imgEffect>
                    <a14:imgEffect>
                      <a14:saturation sat="125000"/>
                    </a14:imgEffect>
                    <a14:imgEffect>
                      <a14:brightnessContrast bright="-1000" contrast="-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1" y="3812609"/>
            <a:ext cx="5034827" cy="273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09864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4"/>
          </p:nvPr>
        </p:nvSpPr>
        <p:spPr>
          <a:xfrm>
            <a:off x="747520" y="1268760"/>
            <a:ext cx="7856928" cy="4752528"/>
          </a:xfrm>
        </p:spPr>
        <p:txBody>
          <a:bodyPr/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1400" b="1" dirty="0">
                <a:latin typeface="Segoe UI Light" pitchFamily="34" charset="0"/>
              </a:rPr>
              <a:t>Лизинг</a:t>
            </a:r>
            <a:r>
              <a:rPr lang="ru-RU" sz="1400" dirty="0">
                <a:latin typeface="Segoe UI Light" pitchFamily="34" charset="0"/>
              </a:rPr>
              <a:t> — вид финансовых услуг, форма кредитования при приобретении основных фондов предприятиями или очень дорогих товаров физическими лицами. 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sz="1400" dirty="0">
              <a:latin typeface="Segoe UI Light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>
                <a:latin typeface="Segoe UI Light" pitchFamily="34" charset="0"/>
              </a:rPr>
              <a:t>Лизинг является разновидностью аренды с правом последующего выкупа. </a:t>
            </a:r>
            <a:endParaRPr lang="ru-RU" sz="1400" dirty="0" smtClean="0">
              <a:latin typeface="Segoe UI Light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 smtClean="0">
                <a:latin typeface="Segoe UI Light" pitchFamily="34" charset="0"/>
              </a:rPr>
              <a:t>Закон </a:t>
            </a:r>
            <a:r>
              <a:rPr lang="ru-RU" sz="1400" dirty="0">
                <a:latin typeface="Segoe UI Light" pitchFamily="34" charset="0"/>
              </a:rPr>
              <a:t>РФ «О лизинге» трактует лизинг как вид инвестиционной деятельности по приобретению имущества и передаче его на срок договора лизинга юридическим и реже физическим лицам на установленный срок, за определенную плату и в соответствии с условиями, закрепленными договором, с правом выкупа лизингополучателем.</a:t>
            </a:r>
          </a:p>
          <a:p>
            <a:pPr marL="0" indent="0" algn="just"/>
            <a:endParaRPr lang="ru-RU" sz="1400" dirty="0">
              <a:latin typeface="Segoe UI Light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b="1" dirty="0">
                <a:latin typeface="Segoe UI Light" pitchFamily="34" charset="0"/>
              </a:rPr>
              <a:t>Основные участники: </a:t>
            </a:r>
          </a:p>
          <a:p>
            <a:pPr marL="371475" lvl="1" indent="-285750" algn="just">
              <a:buFont typeface="Courier New" pitchFamily="49" charset="0"/>
              <a:buChar char="o"/>
            </a:pPr>
            <a:r>
              <a:rPr lang="ru-RU" sz="1400" dirty="0">
                <a:latin typeface="Segoe UI Light" pitchFamily="34" charset="0"/>
              </a:rPr>
              <a:t>предприятие-производитель, </a:t>
            </a:r>
          </a:p>
          <a:p>
            <a:pPr marL="371475" lvl="1" indent="-285750" algn="just">
              <a:buFont typeface="Courier New" pitchFamily="49" charset="0"/>
              <a:buChar char="o"/>
            </a:pPr>
            <a:r>
              <a:rPr lang="ru-RU" sz="1400" dirty="0">
                <a:latin typeface="Segoe UI Light" pitchFamily="34" charset="0"/>
              </a:rPr>
              <a:t>арендодатель (лизинговая фирма), </a:t>
            </a:r>
          </a:p>
          <a:p>
            <a:pPr marL="371475" lvl="1" indent="-285750" algn="just">
              <a:buFont typeface="Courier New" pitchFamily="49" charset="0"/>
              <a:buChar char="o"/>
            </a:pPr>
            <a:r>
              <a:rPr lang="ru-RU" sz="1400" dirty="0">
                <a:latin typeface="Segoe UI Light" pitchFamily="34" charset="0"/>
              </a:rPr>
              <a:t>арендатор (</a:t>
            </a:r>
            <a:r>
              <a:rPr lang="ru-RU" sz="1400" dirty="0" smtClean="0">
                <a:latin typeface="Segoe UI Light" pitchFamily="34" charset="0"/>
              </a:rPr>
              <a:t>лизингополучатель</a:t>
            </a:r>
            <a:r>
              <a:rPr lang="en-US" sz="1400" dirty="0" smtClean="0">
                <a:latin typeface="Segoe UI Light" pitchFamily="34" charset="0"/>
              </a:rPr>
              <a:t>)</a:t>
            </a:r>
            <a:r>
              <a:rPr lang="ru-RU" sz="1400" dirty="0" smtClean="0">
                <a:latin typeface="Segoe UI Light" pitchFamily="34" charset="0"/>
              </a:rPr>
              <a:t> </a:t>
            </a:r>
            <a:endParaRPr lang="ru-RU" sz="1400" dirty="0">
              <a:latin typeface="Segoe UI Light" pitchFamily="34" charset="0"/>
            </a:endParaRPr>
          </a:p>
          <a:p>
            <a:pPr marL="371475" lvl="1" indent="-285750" algn="just">
              <a:buFont typeface="Courier New" pitchFamily="49" charset="0"/>
              <a:buChar char="o"/>
            </a:pPr>
            <a:r>
              <a:rPr lang="ru-RU" sz="1400" dirty="0">
                <a:latin typeface="Segoe UI Light" pitchFamily="34" charset="0"/>
              </a:rPr>
              <a:t>опционально – банк и страховая компания. 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sz="1400" dirty="0" smtClean="0">
              <a:latin typeface="Segoe UI Light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 smtClean="0">
                <a:latin typeface="Segoe UI Light" pitchFamily="34" charset="0"/>
              </a:rPr>
              <a:t>Благодаря </a:t>
            </a:r>
            <a:r>
              <a:rPr lang="ru-RU" sz="1400" dirty="0">
                <a:latin typeface="Segoe UI Light" pitchFamily="34" charset="0"/>
              </a:rPr>
              <a:t>лизингу предприятия могут использовать средства производства без крупных капиталовложений</a:t>
            </a:r>
          </a:p>
          <a:p>
            <a:pPr algn="just"/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есть лизинг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757C4D5-EAE6-4A23-B5E6-961ECDCC6DD8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ru-RU" dirty="0" smtClean="0"/>
              <a:t>© 2015 АО Вертолеты России, все права защищены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019300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23528" y="1234546"/>
            <a:ext cx="8280920" cy="5290798"/>
          </a:xfrm>
        </p:spPr>
        <p:txBody>
          <a:bodyPr/>
          <a:lstStyle/>
          <a:p>
            <a:pPr algn="just"/>
            <a:r>
              <a:rPr lang="ru-RU" sz="1400" b="1" dirty="0"/>
              <a:t>Финансовый лизинг</a:t>
            </a:r>
          </a:p>
          <a:p>
            <a:pPr algn="just"/>
            <a:r>
              <a:rPr lang="ru-RU" sz="1400" dirty="0"/>
              <a:t> </a:t>
            </a:r>
            <a:r>
              <a:rPr lang="ru-RU" sz="1400" dirty="0" smtClean="0"/>
              <a:t>- доступ к денежным средствам для приобретения авиатехники в рассрочку. Здесь важным для инвестора качество и надежность заемщика.  </a:t>
            </a:r>
            <a:r>
              <a:rPr lang="ru-RU" sz="1400" b="1" dirty="0" smtClean="0"/>
              <a:t>Это в первую очередь финансирование на </a:t>
            </a:r>
            <a:r>
              <a:rPr lang="ru-RU" sz="1400" b="1" dirty="0"/>
              <a:t>возвратной основе «под заемщика».</a:t>
            </a:r>
            <a:r>
              <a:rPr lang="ru-RU" sz="1400" dirty="0"/>
              <a:t> </a:t>
            </a:r>
            <a:r>
              <a:rPr lang="ru-RU" sz="1400" dirty="0" smtClean="0"/>
              <a:t>Как </a:t>
            </a:r>
            <a:r>
              <a:rPr lang="ru-RU" sz="1400" dirty="0"/>
              <a:t>правило, по окончании договора лизинга остаточная стоимость объекта лизинга близка к нулю, и объект лизинга может без дополнительной оплаты перейти в собственность лизингополучателя.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b="1" dirty="0" smtClean="0"/>
              <a:t>Операционный </a:t>
            </a:r>
            <a:r>
              <a:rPr lang="ru-RU" sz="1400" b="1" dirty="0"/>
              <a:t>лизинг</a:t>
            </a:r>
          </a:p>
          <a:p>
            <a:pPr algn="just"/>
            <a:r>
              <a:rPr lang="ru-RU" sz="1400" dirty="0"/>
              <a:t> </a:t>
            </a:r>
            <a:r>
              <a:rPr lang="ru-RU" sz="1400" dirty="0" smtClean="0"/>
              <a:t>- </a:t>
            </a:r>
            <a:r>
              <a:rPr lang="ru-RU" sz="1400" b="1" dirty="0" smtClean="0"/>
              <a:t>финансирование «под </a:t>
            </a:r>
            <a:r>
              <a:rPr lang="ru-RU" sz="1400" b="1" dirty="0"/>
              <a:t>продукт</a:t>
            </a:r>
            <a:r>
              <a:rPr lang="ru-RU" sz="1400" dirty="0"/>
              <a:t>». На первое место ставится не качество заемщика, а авиатехника, что выступает объектом финансирования и является объектом залога</a:t>
            </a:r>
            <a:r>
              <a:rPr lang="ru-RU" sz="1400" dirty="0" smtClean="0"/>
              <a:t>. Важно понимать насколько ликвидна и насколько сохранит свою </a:t>
            </a:r>
            <a:r>
              <a:rPr lang="ru-RU" sz="1400" dirty="0"/>
              <a:t>рыночную </a:t>
            </a:r>
            <a:r>
              <a:rPr lang="ru-RU" sz="1400" dirty="0" smtClean="0"/>
              <a:t>стоимость авиатехника </a:t>
            </a:r>
            <a:r>
              <a:rPr lang="ru-RU" sz="1400" dirty="0"/>
              <a:t>Срок договора лизинга существенно меньше срока полезного использования объекта </a:t>
            </a:r>
            <a:r>
              <a:rPr lang="ru-RU" sz="1400" dirty="0" smtClean="0"/>
              <a:t>лизинга. </a:t>
            </a:r>
            <a:r>
              <a:rPr lang="ru-RU" sz="1400" dirty="0"/>
              <a:t>По окончании договора объект лизинга либо возвращается лизингодателю и может быть передан в лизинг повторно, либо выкупается лизингополучателем по остаточной стоимости. Лизинговая ставка обычно выше, чем по финансовому лизингу</a:t>
            </a:r>
          </a:p>
          <a:p>
            <a:pPr algn="just"/>
            <a:r>
              <a:rPr lang="ru-RU" sz="1400" dirty="0"/>
              <a:t>   </a:t>
            </a:r>
          </a:p>
          <a:p>
            <a:pPr algn="just"/>
            <a:r>
              <a:rPr lang="ru-RU" sz="1400" b="1" dirty="0"/>
              <a:t>Возвратный лизинг</a:t>
            </a:r>
          </a:p>
          <a:p>
            <a:pPr algn="just"/>
            <a:r>
              <a:rPr lang="ru-RU" sz="1400" dirty="0" smtClean="0"/>
              <a:t>возвратный </a:t>
            </a:r>
            <a:r>
              <a:rPr lang="ru-RU" sz="1400" dirty="0"/>
              <a:t>лизинг </a:t>
            </a:r>
            <a:r>
              <a:rPr lang="ru-RU" sz="1400" dirty="0" smtClean="0"/>
              <a:t>применим </a:t>
            </a:r>
            <a:r>
              <a:rPr lang="ru-RU" sz="1400" dirty="0"/>
              <a:t>к обоим видам лизинга.</a:t>
            </a:r>
          </a:p>
          <a:p>
            <a:pPr algn="just"/>
            <a:r>
              <a:rPr lang="ru-RU" sz="1400" dirty="0" smtClean="0"/>
              <a:t>Технология </a:t>
            </a:r>
            <a:r>
              <a:rPr lang="ru-RU" sz="1400" dirty="0"/>
              <a:t>возвратного лизинга </a:t>
            </a:r>
            <a:r>
              <a:rPr lang="ru-RU" sz="1400" dirty="0" smtClean="0"/>
              <a:t> в авиации </a:t>
            </a:r>
            <a:r>
              <a:rPr lang="ru-RU" sz="1400" dirty="0"/>
              <a:t>начинается с того, что эксплуатант выбирает определенный тип воздушного судна и обращается к его производителю с предложением продать определенное количество подобных машин в оговоренный срок. Затем эксплуатант обращается к лизинговой фирме, уступая ей вновь приобретенную авиатехнику. (как правило в финансовый лизинг)</a:t>
            </a:r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 smtClean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виды лизинга, практикуемые в авиации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757C4D5-EAE6-4A23-B5E6-961ECDCC6DD8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ru-RU" dirty="0" smtClean="0"/>
              <a:t>© 2015 АО Вертолеты России, все права защищены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143039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Правовое поле авиационного лизинга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757C4D5-EAE6-4A23-B5E6-961ECDCC6DD8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ru-RU" dirty="0" smtClean="0"/>
              <a:t>© 2015 АО Вертолеты России, все права защищены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139136"/>
            <a:ext cx="798646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Segoe UI Light" pitchFamily="34" charset="0"/>
              </a:rPr>
              <a:t>Сделки, связанные с финансовой арендой, регулируются следующими законами</a:t>
            </a:r>
            <a:r>
              <a:rPr lang="ru-RU" sz="1600" dirty="0" smtClean="0">
                <a:latin typeface="Segoe UI Light" pitchFamily="34" charset="0"/>
              </a:rPr>
              <a:t>:</a:t>
            </a:r>
          </a:p>
          <a:p>
            <a:endParaRPr lang="ru-RU" sz="1600" dirty="0">
              <a:latin typeface="Segoe UI Ligh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latin typeface="Segoe UI Light" pitchFamily="34" charset="0"/>
              </a:rPr>
              <a:t>Гражданский кодекс Российской Федерации (ст. ст. 665—670);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latin typeface="Segoe UI Light" pitchFamily="34" charset="0"/>
              </a:rPr>
              <a:t>Федеральный закон от 29 октября 1998 г. № 164-ФЗ «О финансовой аренде (лизинге)» (С </a:t>
            </a:r>
            <a:r>
              <a:rPr lang="ru-RU" sz="1600" dirty="0">
                <a:latin typeface="Segoe UI Light" pitchFamily="34" charset="0"/>
              </a:rPr>
              <a:t>изменениями и дополнениями </a:t>
            </a:r>
            <a:r>
              <a:rPr lang="ru-RU" sz="1600" dirty="0" smtClean="0">
                <a:latin typeface="Segoe UI Light" pitchFamily="34" charset="0"/>
              </a:rPr>
              <a:t>от: 29 </a:t>
            </a:r>
            <a:r>
              <a:rPr lang="ru-RU" sz="1600" dirty="0">
                <a:latin typeface="Segoe UI Light" pitchFamily="34" charset="0"/>
              </a:rPr>
              <a:t>января, 24 декабря 2002 г., 23 декабря 2003 г., 22 августа 2004 г., 18 июля 2005 г., 26 июля 2006 г., 8 мая 2010 г., 28 июня 2013 г., 4 ноября, 31 декабря 2014 г.);</a:t>
            </a:r>
            <a:endParaRPr lang="ru-RU" sz="1600" dirty="0" smtClean="0">
              <a:latin typeface="Segoe UI Ligh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latin typeface="Segoe UI Light" pitchFamily="34" charset="0"/>
              </a:rPr>
              <a:t>Конвенция </a:t>
            </a:r>
            <a:r>
              <a:rPr lang="ru-RU" sz="1600" dirty="0">
                <a:latin typeface="Segoe UI Light" pitchFamily="34" charset="0"/>
              </a:rPr>
              <a:t>УНИДРУА о международном финансовом лизинге (Оттава, 28 мая 1988 г.);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latin typeface="Segoe UI Light" pitchFamily="34" charset="0"/>
              </a:rPr>
              <a:t>Федеральный закон от 8 февраля 1998 г. № 16-ФЗ «О присоединении Российской Федерации к Конвенции УНИДРУА о международном финансовом лизинге;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latin typeface="Segoe UI Light" pitchFamily="34" charset="0"/>
              </a:rPr>
              <a:t>Приказ Минфина РФ от 17 февраля 1997 г. № 15 «Об отражении в бухгалтерском учете операций по договору лизинга» (с изм. и доп. от 23 января 2001 г</a:t>
            </a:r>
            <a:r>
              <a:rPr lang="ru-RU" sz="1600" dirty="0" smtClean="0">
                <a:latin typeface="Segoe UI Light" pitchFamily="34" charset="0"/>
              </a:rPr>
              <a:t>.);</a:t>
            </a:r>
            <a:endParaRPr lang="ru-RU" sz="1600" dirty="0">
              <a:latin typeface="Segoe U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30997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1755297180"/>
              </p:ext>
            </p:extLst>
          </p:nvPr>
        </p:nvGraphicFramePr>
        <p:xfrm>
          <a:off x="467544" y="836712"/>
          <a:ext cx="8280920" cy="4569038"/>
        </p:xfrm>
        <a:graphic>
          <a:graphicData uri="http://schemas.openxmlformats.org/drawingml/2006/table">
            <a:tbl>
              <a:tblPr firstRow="1" bandCol="1">
                <a:tableStyleId>{5DA37D80-6434-44D0-A028-1B22A696006F}</a:tableStyleId>
              </a:tblPr>
              <a:tblGrid>
                <a:gridCol w="2070230"/>
                <a:gridCol w="2070230"/>
                <a:gridCol w="2070230"/>
                <a:gridCol w="2070230"/>
              </a:tblGrid>
              <a:tr h="15209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dirty="0">
                          <a:effectLst/>
                        </a:rPr>
                        <a:t>Наименования статьи </a:t>
                      </a:r>
                    </a:p>
                  </a:txBody>
                  <a:tcPr marL="22237" marR="22237" marT="22237" marB="22237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dirty="0">
                          <a:effectLst/>
                        </a:rPr>
                        <a:t>Лизинг </a:t>
                      </a:r>
                    </a:p>
                  </a:txBody>
                  <a:tcPr marL="22237" marR="22237" marT="22237" marB="22237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dirty="0">
                          <a:effectLst/>
                        </a:rPr>
                        <a:t>Кредит </a:t>
                      </a:r>
                    </a:p>
                  </a:txBody>
                  <a:tcPr marL="22237" marR="22237" marT="22237" marB="22237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dirty="0">
                          <a:effectLst/>
                        </a:rPr>
                        <a:t>Покупка </a:t>
                      </a:r>
                    </a:p>
                  </a:txBody>
                  <a:tcPr marL="22237" marR="22237" marT="22237" marB="22237"/>
                </a:tc>
              </a:tr>
              <a:tr h="15209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effectLst/>
                        </a:rPr>
                        <a:t>Удорожание в год</a:t>
                      </a:r>
                    </a:p>
                  </a:txBody>
                  <a:tcPr marL="22237" marR="22237" marT="22237" marB="2223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dirty="0">
                          <a:effectLst/>
                        </a:rPr>
                        <a:t>5—14% </a:t>
                      </a:r>
                    </a:p>
                  </a:txBody>
                  <a:tcPr marL="22237" marR="22237" marT="22237" marB="2223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dirty="0">
                          <a:effectLst/>
                        </a:rPr>
                        <a:t>12—18% </a:t>
                      </a:r>
                    </a:p>
                  </a:txBody>
                  <a:tcPr marL="22237" marR="22237" marT="22237" marB="2223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dirty="0">
                          <a:effectLst/>
                        </a:rPr>
                        <a:t>0%</a:t>
                      </a:r>
                    </a:p>
                  </a:txBody>
                  <a:tcPr marL="22237" marR="22237" marT="22237" marB="22237"/>
                </a:tc>
              </a:tr>
              <a:tr h="26982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effectLst/>
                        </a:rPr>
                        <a:t>Страховка</a:t>
                      </a:r>
                    </a:p>
                  </a:txBody>
                  <a:tcPr marL="22237" marR="22237" marT="22237" marB="2223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dirty="0">
                          <a:effectLst/>
                        </a:rPr>
                        <a:t>Включено в </a:t>
                      </a:r>
                      <a:r>
                        <a:rPr lang="ru-RU" sz="1000" dirty="0" smtClean="0">
                          <a:effectLst/>
                        </a:rPr>
                        <a:t>удорожание</a:t>
                      </a:r>
                      <a:endParaRPr lang="ru-RU" sz="1000" dirty="0">
                        <a:effectLst/>
                      </a:endParaRPr>
                    </a:p>
                  </a:txBody>
                  <a:tcPr marL="22237" marR="22237" marT="22237" marB="2223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dirty="0" smtClean="0">
                          <a:effectLst/>
                        </a:rPr>
                        <a:t>Платится</a:t>
                      </a:r>
                      <a:r>
                        <a:rPr lang="ru-RU" sz="1000" baseline="0" dirty="0" smtClean="0">
                          <a:effectLst/>
                        </a:rPr>
                        <a:t> отдельно</a:t>
                      </a:r>
                      <a:endParaRPr lang="ru-RU" sz="1000" dirty="0">
                        <a:effectLst/>
                      </a:endParaRPr>
                    </a:p>
                  </a:txBody>
                  <a:tcPr marL="22237" marR="22237" marT="22237" marB="2223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</a:rPr>
                        <a:t>Платится</a:t>
                      </a:r>
                      <a:r>
                        <a:rPr lang="ru-RU" sz="1000" baseline="0" dirty="0" smtClean="0">
                          <a:effectLst/>
                        </a:rPr>
                        <a:t> отдельно</a:t>
                      </a:r>
                      <a:endParaRPr lang="ru-RU" sz="1000" dirty="0" smtClean="0">
                        <a:effectLst/>
                      </a:endParaRPr>
                    </a:p>
                  </a:txBody>
                  <a:tcPr marL="22237" marR="22237" marT="22237" marB="22237"/>
                </a:tc>
              </a:tr>
              <a:tr h="15209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effectLst/>
                        </a:rPr>
                        <a:t>Оплачивает страховку</a:t>
                      </a:r>
                    </a:p>
                  </a:txBody>
                  <a:tcPr marL="22237" marR="22237" marT="22237" marB="2223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dirty="0">
                          <a:effectLst/>
                        </a:rPr>
                        <a:t>Лизинговая компания</a:t>
                      </a:r>
                    </a:p>
                  </a:txBody>
                  <a:tcPr marL="22237" marR="22237" marT="22237" marB="2223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effectLst/>
                        </a:rPr>
                        <a:t>Своими силами</a:t>
                      </a:r>
                    </a:p>
                  </a:txBody>
                  <a:tcPr marL="22237" marR="22237" marT="22237" marB="2223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effectLst/>
                        </a:rPr>
                        <a:t>Своими силами</a:t>
                      </a:r>
                    </a:p>
                  </a:txBody>
                  <a:tcPr marL="22237" marR="22237" marT="22237" marB="22237"/>
                </a:tc>
              </a:tr>
              <a:tr h="50529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effectLst/>
                        </a:rPr>
                        <a:t>Налог на имущество</a:t>
                      </a:r>
                    </a:p>
                  </a:txBody>
                  <a:tcPr marL="22237" marR="22237" marT="22237" marB="2223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dirty="0">
                          <a:effectLst/>
                        </a:rPr>
                        <a:t>Включено в удорожание, (льготная ставка 1,1%) уменьшение за счет ускоренной амортизации </a:t>
                      </a:r>
                    </a:p>
                  </a:txBody>
                  <a:tcPr marL="22237" marR="22237" marT="22237" marB="2223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dirty="0">
                          <a:effectLst/>
                        </a:rPr>
                        <a:t>2,2%</a:t>
                      </a:r>
                    </a:p>
                  </a:txBody>
                  <a:tcPr marL="22237" marR="22237" marT="22237" marB="2223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effectLst/>
                        </a:rPr>
                        <a:t>2,2%</a:t>
                      </a:r>
                    </a:p>
                  </a:txBody>
                  <a:tcPr marL="22237" marR="22237" marT="22237" marB="22237"/>
                </a:tc>
              </a:tr>
              <a:tr h="15209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effectLst/>
                        </a:rPr>
                        <a:t>Оплачивает налог на имущество</a:t>
                      </a:r>
                    </a:p>
                  </a:txBody>
                  <a:tcPr marL="22237" marR="22237" marT="22237" marB="2223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effectLst/>
                        </a:rPr>
                        <a:t>Лизинговая компания</a:t>
                      </a:r>
                    </a:p>
                  </a:txBody>
                  <a:tcPr marL="22237" marR="22237" marT="22237" marB="2223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effectLst/>
                        </a:rPr>
                        <a:t>Своими силами</a:t>
                      </a:r>
                    </a:p>
                  </a:txBody>
                  <a:tcPr marL="22237" marR="22237" marT="22237" marB="2223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effectLst/>
                        </a:rPr>
                        <a:t>Своими силами</a:t>
                      </a:r>
                    </a:p>
                  </a:txBody>
                  <a:tcPr marL="22237" marR="22237" marT="22237" marB="22237"/>
                </a:tc>
              </a:tr>
              <a:tr h="26982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dirty="0">
                          <a:effectLst/>
                        </a:rPr>
                        <a:t>Коэффициент ускоренной амортизации</a:t>
                      </a:r>
                    </a:p>
                  </a:txBody>
                  <a:tcPr marL="22237" marR="22237" marT="22237" marB="2223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dirty="0">
                          <a:effectLst/>
                        </a:rPr>
                        <a:t>1,1—3 </a:t>
                      </a:r>
                    </a:p>
                  </a:txBody>
                  <a:tcPr marL="22237" marR="22237" marT="22237" marB="2223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dirty="0">
                          <a:effectLst/>
                        </a:rPr>
                        <a:t>Нет</a:t>
                      </a:r>
                    </a:p>
                  </a:txBody>
                  <a:tcPr marL="22237" marR="22237" marT="22237" marB="2223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dirty="0">
                          <a:effectLst/>
                        </a:rPr>
                        <a:t>Нет</a:t>
                      </a:r>
                    </a:p>
                  </a:txBody>
                  <a:tcPr marL="22237" marR="22237" marT="22237" marB="22237"/>
                </a:tc>
              </a:tr>
              <a:tr h="15209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dirty="0">
                          <a:effectLst/>
                        </a:rPr>
                        <a:t>Срок оформления сделки</a:t>
                      </a:r>
                    </a:p>
                  </a:txBody>
                  <a:tcPr marL="22237" marR="22237" marT="22237" marB="2223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dirty="0">
                          <a:effectLst/>
                        </a:rPr>
                        <a:t>3—14 дней </a:t>
                      </a:r>
                    </a:p>
                  </a:txBody>
                  <a:tcPr marL="22237" marR="22237" marT="22237" marB="2223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effectLst/>
                        </a:rPr>
                        <a:t>1—3 месяца </a:t>
                      </a:r>
                    </a:p>
                  </a:txBody>
                  <a:tcPr marL="22237" marR="22237" marT="22237" marB="2223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dirty="0">
                          <a:effectLst/>
                        </a:rPr>
                        <a:t>1—3 дня </a:t>
                      </a:r>
                    </a:p>
                  </a:txBody>
                  <a:tcPr marL="22237" marR="22237" marT="22237" marB="22237"/>
                </a:tc>
              </a:tr>
              <a:tr h="38755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dirty="0">
                          <a:effectLst/>
                        </a:rPr>
                        <a:t>НДС уплаченный, возмещаемый из бюджета</a:t>
                      </a:r>
                    </a:p>
                  </a:txBody>
                  <a:tcPr marL="22237" marR="22237" marT="22237" marB="2223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dirty="0">
                          <a:effectLst/>
                        </a:rPr>
                        <a:t>НДС от общей суммы договора лизинг</a:t>
                      </a:r>
                    </a:p>
                  </a:txBody>
                  <a:tcPr marL="22237" marR="22237" marT="22237" marB="2223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effectLst/>
                        </a:rPr>
                        <a:t>НДС от стоимости оборудования, НДС с уплаченных процентов по кредиту не возмещаются</a:t>
                      </a:r>
                    </a:p>
                  </a:txBody>
                  <a:tcPr marL="22237" marR="22237" marT="22237" marB="2223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dirty="0">
                          <a:effectLst/>
                        </a:rPr>
                        <a:t>НДС от стоимости оборудования</a:t>
                      </a:r>
                    </a:p>
                  </a:txBody>
                  <a:tcPr marL="22237" marR="22237" marT="22237" marB="22237"/>
                </a:tc>
              </a:tr>
              <a:tr h="26982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effectLst/>
                        </a:rPr>
                        <a:t>Платежи, относящиеся на себестоимость</a:t>
                      </a:r>
                    </a:p>
                  </a:txBody>
                  <a:tcPr marL="22237" marR="22237" marT="22237" marB="2223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dirty="0">
                          <a:effectLst/>
                        </a:rPr>
                        <a:t>Лизинговые платежи в полном объеме</a:t>
                      </a:r>
                    </a:p>
                  </a:txBody>
                  <a:tcPr marL="22237" marR="22237" marT="22237" marB="2223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dirty="0">
                          <a:effectLst/>
                        </a:rPr>
                        <a:t>Только платежи % * по кредиту, начисленная амортизация</a:t>
                      </a:r>
                    </a:p>
                  </a:txBody>
                  <a:tcPr marL="22237" marR="22237" marT="22237" marB="2223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effectLst/>
                        </a:rPr>
                        <a:t>Начисленная амортизация</a:t>
                      </a:r>
                    </a:p>
                  </a:txBody>
                  <a:tcPr marL="22237" marR="22237" marT="22237" marB="22237"/>
                </a:tc>
              </a:tr>
              <a:tr h="38755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dirty="0">
                          <a:effectLst/>
                        </a:rPr>
                        <a:t>Обеспечение</a:t>
                      </a:r>
                    </a:p>
                  </a:txBody>
                  <a:tcPr marL="22237" marR="22237" marT="22237" marB="2223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dirty="0">
                          <a:effectLst/>
                        </a:rPr>
                        <a:t>Аванс 10—30% </a:t>
                      </a:r>
                    </a:p>
                  </a:txBody>
                  <a:tcPr marL="22237" marR="22237" marT="22237" marB="2223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dirty="0">
                          <a:effectLst/>
                        </a:rPr>
                        <a:t>Ликвидное имущество должно в 1,5—2 раза превышать сумму самого кредита </a:t>
                      </a:r>
                    </a:p>
                  </a:txBody>
                  <a:tcPr marL="22237" marR="22237" marT="22237" marB="2223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</a:txBody>
                  <a:tcPr marL="22237" marR="22237" marT="22237" marB="22237"/>
                </a:tc>
              </a:tr>
              <a:tr h="74075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dirty="0">
                          <a:effectLst/>
                        </a:rPr>
                        <a:t>Отражение в балансе (улучшение или ухудшение) </a:t>
                      </a:r>
                    </a:p>
                  </a:txBody>
                  <a:tcPr marL="22237" marR="22237" marT="22237" marB="2223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dirty="0">
                          <a:effectLst/>
                        </a:rPr>
                        <a:t>Лизинг в отличие от кредита не увеличивает кредиторскую задолженность предприятия*** и не ухудшает инвестиционную привлекательность</a:t>
                      </a:r>
                    </a:p>
                  </a:txBody>
                  <a:tcPr marL="22237" marR="22237" marT="22237" marB="2223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effectLst/>
                        </a:rPr>
                        <a:t>Использование кредита приводит к значительному увеличению кредиторской задолженности**, что негативно сказывается на инвестиционной привлекательности предприятия</a:t>
                      </a:r>
                    </a:p>
                  </a:txBody>
                  <a:tcPr marL="22237" marR="22237" marT="22237" marB="2223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</a:txBody>
                  <a:tcPr marL="22237" marR="22237" marT="22237" marB="22237"/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757C4D5-EAE6-4A23-B5E6-961ECDCC6DD8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07504" y="5713803"/>
            <a:ext cx="833249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PT Sans"/>
                <a:cs typeface="Arial" pitchFamily="34" charset="0"/>
              </a:rPr>
              <a:t>Табл. 1. Основные отличия между лизингом, кредитом и покупкой</a:t>
            </a:r>
            <a:endParaRPr kumimoji="0" lang="ru-RU" sz="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PT Sans"/>
                <a:cs typeface="Arial" pitchFamily="34" charset="0"/>
              </a:rPr>
              <a:t> </a:t>
            </a:r>
            <a:endParaRPr kumimoji="0" lang="ru-RU" sz="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PT Sans"/>
                <a:cs typeface="Arial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PT Sans"/>
                <a:cs typeface="Arial" pitchFamily="34" charset="0"/>
              </a:rPr>
              <a:t>*затратами признаются проценты в размере, не превышающем более чем на 20% среднюю ставку по аналогичным обязательствам, при отсутствии информации о сопоставимых долговых обязательствах предельная величина процентов, признаваемых расходами, принимается равной ставке рефинансирования Банка России, увеличенной в 1,1 раза, — если обязательство выдается в рублях, и равной 15%, если обязательство выдается в валюте (п.1 ст. 269 НК РФ)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PT Sans"/>
                <a:cs typeface="Arial" pitchFamily="34" charset="0"/>
              </a:rPr>
              <a:t>** сумма основного долга (тело кредита) и сумма начисленных процентов отражаются в бухгалтерской отчетности предприятия в полном размере.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PT Sans"/>
                <a:cs typeface="Arial" pitchFamily="34" charset="0"/>
              </a:rPr>
              <a:t>*** кредиторская задолженность отражается в бухгалтерской отчетности предприятия по мере начисления лизинговых платежей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Нижний колонтитул 6"/>
          <p:cNvSpPr>
            <a:spLocks noGrp="1"/>
          </p:cNvSpPr>
          <p:nvPr>
            <p:ph type="ftr" sz="quarter" idx="17"/>
          </p:nvPr>
        </p:nvSpPr>
        <p:spPr>
          <a:xfrm>
            <a:off x="3059986" y="6592757"/>
            <a:ext cx="3611055" cy="265964"/>
          </a:xfrm>
        </p:spPr>
        <p:txBody>
          <a:bodyPr/>
          <a:lstStyle/>
          <a:p>
            <a:r>
              <a:rPr lang="ru-RU" dirty="0" smtClean="0"/>
              <a:t>© 2015 АО Вертолеты России, все права защищены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816347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Преимущества лизинга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757C4D5-EAE6-4A23-B5E6-961ECDCC6DD8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ru-RU" dirty="0" smtClean="0"/>
              <a:t>© 2015 АО Вертолеты России, все права защищены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621829"/>
            <a:ext cx="75608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Segoe UI Light" pitchFamily="34" charset="0"/>
              </a:rPr>
              <a:t>Ускоренный срок </a:t>
            </a:r>
            <a:r>
              <a:rPr lang="ru-RU" dirty="0" smtClean="0">
                <a:latin typeface="Segoe UI Light" pitchFamily="34" charset="0"/>
              </a:rPr>
              <a:t>амортизации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Segoe UI Light" pitchFamily="34" charset="0"/>
              </a:rPr>
              <a:t>Включение </a:t>
            </a:r>
            <a:r>
              <a:rPr lang="ru-RU" dirty="0">
                <a:latin typeface="Segoe UI Light" pitchFamily="34" charset="0"/>
              </a:rPr>
              <a:t>лизинговых платежей на себестоимость </a:t>
            </a:r>
            <a:r>
              <a:rPr lang="ru-RU" dirty="0" smtClean="0">
                <a:latin typeface="Segoe UI Light" pitchFamily="34" charset="0"/>
              </a:rPr>
              <a:t>продукции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Segoe UI Light" pitchFamily="34" charset="0"/>
              </a:rPr>
              <a:t>Возмещение </a:t>
            </a:r>
            <a:r>
              <a:rPr lang="ru-RU" dirty="0">
                <a:latin typeface="Segoe UI Light" pitchFamily="34" charset="0"/>
              </a:rPr>
              <a:t>НДС от общей суммы договора лизинга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 smtClean="0">
              <a:latin typeface="Segoe UI Light" pitchFamily="34" charset="0"/>
            </a:endParaRPr>
          </a:p>
          <a:p>
            <a:pPr marL="3486150" lvl="7" indent="-285750">
              <a:buFont typeface="Arial" pitchFamily="34" charset="0"/>
              <a:buChar char="•"/>
            </a:pPr>
            <a:r>
              <a:rPr lang="ru-RU" b="1" dirty="0" smtClean="0">
                <a:latin typeface="Segoe UI Light" pitchFamily="34" charset="0"/>
              </a:rPr>
              <a:t>Оптимизация расходов на налоги</a:t>
            </a:r>
            <a:endParaRPr lang="ru-RU" b="1" dirty="0">
              <a:latin typeface="Segoe UI Ligh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dirty="0">
              <a:latin typeface="Segoe UI Ligh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Segoe UI Light" pitchFamily="34" charset="0"/>
              </a:rPr>
              <a:t>Отсутствие объекта лизинга на балансе </a:t>
            </a:r>
            <a:r>
              <a:rPr lang="ru-RU" dirty="0" smtClean="0">
                <a:latin typeface="Segoe UI Light" pitchFamily="34" charset="0"/>
              </a:rPr>
              <a:t>лизингополучателя</a:t>
            </a:r>
          </a:p>
          <a:p>
            <a:pPr marL="3486150" lvl="7" indent="-285750">
              <a:buFont typeface="Arial" pitchFamily="34" charset="0"/>
              <a:buChar char="•"/>
            </a:pPr>
            <a:r>
              <a:rPr lang="ru-RU" b="1" dirty="0" smtClean="0">
                <a:latin typeface="Segoe UI Light" pitchFamily="34" charset="0"/>
              </a:rPr>
              <a:t>Инвестиционная привлекательность</a:t>
            </a:r>
            <a:endParaRPr lang="ru-RU" b="1" dirty="0">
              <a:latin typeface="Segoe UI Ligh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dirty="0">
              <a:latin typeface="Segoe UI Ligh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dirty="0">
              <a:latin typeface="Segoe UI Light" pitchFamily="34" charset="0"/>
            </a:endParaRPr>
          </a:p>
          <a:p>
            <a:r>
              <a:rPr lang="ru-RU" sz="2000" b="1" dirty="0" smtClean="0">
                <a:latin typeface="Segoe UI Light" pitchFamily="34" charset="0"/>
              </a:rPr>
              <a:t>Относительно меньшее удорожание (по сравнение с кредитом)</a:t>
            </a:r>
            <a:endParaRPr lang="ru-RU" sz="2000" b="1" dirty="0">
              <a:latin typeface="Segoe UI Light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558122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Рынок лизинга в России в 2012-2014 гг.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757C4D5-EAE6-4A23-B5E6-961ECDCC6DD8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ru-RU" dirty="0" smtClean="0"/>
              <a:t>© 2015 АО Вертолеты России, все права защищены</a:t>
            </a:r>
            <a:endParaRPr lang="ru-RU" dirty="0"/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02846133"/>
              </p:ext>
            </p:extLst>
          </p:nvPr>
        </p:nvGraphicFramePr>
        <p:xfrm>
          <a:off x="1" y="1062114"/>
          <a:ext cx="4139952" cy="4239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-72516" y="6324082"/>
            <a:ext cx="82809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 smtClean="0"/>
              <a:t> </a:t>
            </a:r>
            <a:r>
              <a:rPr lang="ru-RU" sz="1000" i="1" dirty="0">
                <a:latin typeface="Segoe UI Light" pitchFamily="34" charset="0"/>
              </a:rPr>
              <a:t>Данные подготовлены на основании информации рейтингового агентства «Эксперт РА» (</a:t>
            </a:r>
            <a:r>
              <a:rPr lang="en-US" sz="1000" i="1" dirty="0">
                <a:latin typeface="Segoe UI Light" pitchFamily="34" charset="0"/>
              </a:rPr>
              <a:t>RAEX)</a:t>
            </a:r>
            <a:endParaRPr lang="ru-RU" sz="1000" i="1" dirty="0">
              <a:latin typeface="Segoe UI Light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1755" y="5246864"/>
            <a:ext cx="8784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latin typeface="Segoe UI Light" pitchFamily="34" charset="0"/>
              </a:rPr>
              <a:t>	</a:t>
            </a:r>
            <a:r>
              <a:rPr lang="ru-RU" sz="1600" dirty="0" smtClean="0">
                <a:latin typeface="Segoe UI Light" pitchFamily="34" charset="0"/>
              </a:rPr>
              <a:t>В </a:t>
            </a:r>
            <a:r>
              <a:rPr lang="ru-RU" sz="1600" dirty="0">
                <a:latin typeface="Segoe UI Light" pitchFamily="34" charset="0"/>
              </a:rPr>
              <a:t>2014 г. объем рынка сократился на 23%, </a:t>
            </a:r>
            <a:r>
              <a:rPr lang="ru-RU" sz="1600" dirty="0" smtClean="0">
                <a:latin typeface="Segoe UI Light" pitchFamily="34" charset="0"/>
              </a:rPr>
              <a:t>что в </a:t>
            </a:r>
            <a:r>
              <a:rPr lang="ru-RU" sz="1600" dirty="0">
                <a:latin typeface="Segoe UI Light" pitchFamily="34" charset="0"/>
              </a:rPr>
              <a:t>первую очередь обусловлено </a:t>
            </a:r>
            <a:r>
              <a:rPr lang="ru-RU" sz="1600" dirty="0" smtClean="0">
                <a:latin typeface="Segoe UI Light" pitchFamily="34" charset="0"/>
              </a:rPr>
              <a:t>сокращением крупнейших сегментов – ж/д техники и авиатранспорта. </a:t>
            </a:r>
          </a:p>
          <a:p>
            <a:pPr algn="just"/>
            <a:r>
              <a:rPr lang="ru-RU" sz="1600" dirty="0">
                <a:latin typeface="Segoe UI Light" pitchFamily="34" charset="0"/>
              </a:rPr>
              <a:t>	</a:t>
            </a:r>
            <a:r>
              <a:rPr lang="ru-RU" sz="1600" dirty="0" smtClean="0">
                <a:latin typeface="Segoe UI Light" pitchFamily="34" charset="0"/>
              </a:rPr>
              <a:t>Давление на динамику рынка оказали снижение доступности заемных средств вследствие западных санкций, повышение ключевой ставки ЦБ РФ.</a:t>
            </a:r>
            <a:endParaRPr lang="ru-RU" sz="1600" dirty="0">
              <a:latin typeface="Segoe UI Light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52186060"/>
              </p:ext>
            </p:extLst>
          </p:nvPr>
        </p:nvGraphicFramePr>
        <p:xfrm>
          <a:off x="4067944" y="1007771"/>
          <a:ext cx="5076056" cy="4239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4631688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757C4D5-EAE6-4A23-B5E6-961ECDCC6DD8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080375" y="1106488"/>
            <a:ext cx="865188" cy="368300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-35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</a:t>
            </a:r>
            <a:endParaRPr lang="ru-RU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19"/>
          <p:cNvSpPr>
            <a:spLocks noChangeArrowheads="1"/>
          </p:cNvSpPr>
          <p:nvPr/>
        </p:nvSpPr>
        <p:spPr bwMode="auto">
          <a:xfrm>
            <a:off x="3131822" y="396202"/>
            <a:ext cx="6028054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Segoe UI Light" pitchFamily="34" charset="0"/>
              </a:rPr>
              <a:t>РАЗВИТИЕ РЫНКА АВИАЦИОННЫХ РАБОТ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Segoe UI Light" pitchFamily="34" charset="0"/>
            </a:endParaRPr>
          </a:p>
        </p:txBody>
      </p:sp>
      <p:pic>
        <p:nvPicPr>
          <p:cNvPr id="1026" name="Picture 2" descr="C:\Documents and Settings\okonovalov\Мои документы\АНСАТ\Ансат Фото\HeliRussia2015_Ansa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53" y="1218308"/>
            <a:ext cx="3519167" cy="2343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4572000" y="1237216"/>
            <a:ext cx="4487701" cy="327166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1400" b="1" i="1" u="sng" dirty="0" smtClean="0">
                <a:solidFill>
                  <a:prstClr val="black"/>
                </a:solidFill>
                <a:cs typeface="Segoe UI" pitchFamily="34" charset="0"/>
              </a:rPr>
              <a:t>МЕДИЦИНСКИЕ РАБОТЫ</a:t>
            </a:r>
          </a:p>
          <a:p>
            <a:pPr algn="ctr">
              <a:spcBef>
                <a:spcPct val="20000"/>
              </a:spcBef>
            </a:pPr>
            <a:endParaRPr lang="ru-RU" sz="1200" i="1" dirty="0">
              <a:solidFill>
                <a:prstClr val="black"/>
              </a:solidFill>
              <a:cs typeface="Segoe UI" pitchFamily="34" charset="0"/>
            </a:endParaRPr>
          </a:p>
          <a:p>
            <a:pPr algn="ctr"/>
            <a:endParaRPr lang="ru-RU" sz="1400" b="1" i="1" dirty="0" smtClean="0"/>
          </a:p>
          <a:p>
            <a:pPr algn="ctr"/>
            <a:r>
              <a:rPr lang="ru-RU" sz="1400" b="1" i="1" u="sng" dirty="0" smtClean="0"/>
              <a:t>ПЕРЕВОЗКА ПАССАЖИРОВ И ГРУЗОВ</a:t>
            </a:r>
          </a:p>
          <a:p>
            <a:pPr algn="ctr"/>
            <a:endParaRPr lang="ru-RU" sz="1100" i="1" dirty="0"/>
          </a:p>
          <a:p>
            <a:pPr algn="ctr">
              <a:spcBef>
                <a:spcPct val="20000"/>
              </a:spcBef>
            </a:pPr>
            <a:endParaRPr lang="ru-RU" sz="1400" b="1" i="1" dirty="0" smtClean="0">
              <a:solidFill>
                <a:prstClr val="black"/>
              </a:solidFill>
              <a:cs typeface="Segoe UI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ru-RU" sz="1400" b="1" i="1" u="sng" dirty="0" smtClean="0">
                <a:solidFill>
                  <a:prstClr val="black"/>
                </a:solidFill>
                <a:cs typeface="Segoe UI" pitchFamily="34" charset="0"/>
              </a:rPr>
              <a:t>МОНИТОРИНГ</a:t>
            </a:r>
            <a:endParaRPr lang="ru-RU" sz="1400" b="1" i="1" u="sng" dirty="0">
              <a:solidFill>
                <a:prstClr val="black"/>
              </a:solidFill>
              <a:cs typeface="Segoe UI" pitchFamily="34" charset="0"/>
            </a:endParaRPr>
          </a:p>
          <a:p>
            <a:pPr algn="ctr">
              <a:spcBef>
                <a:spcPct val="20000"/>
              </a:spcBef>
            </a:pPr>
            <a:endParaRPr lang="ru-RU" sz="1200" i="1" dirty="0">
              <a:solidFill>
                <a:prstClr val="black"/>
              </a:solidFill>
              <a:cs typeface="Segoe UI" pitchFamily="34" charset="0"/>
            </a:endParaRPr>
          </a:p>
          <a:p>
            <a:pPr algn="ctr">
              <a:spcBef>
                <a:spcPct val="20000"/>
              </a:spcBef>
            </a:pPr>
            <a:endParaRPr lang="ru-RU" sz="1200" i="1" dirty="0" smtClean="0">
              <a:solidFill>
                <a:prstClr val="black"/>
              </a:solidFill>
              <a:cs typeface="Segoe UI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ru-RU" sz="1400" b="1" i="1" u="sng" dirty="0" smtClean="0">
                <a:solidFill>
                  <a:prstClr val="black"/>
                </a:solidFill>
                <a:cs typeface="Segoe UI" pitchFamily="34" charset="0"/>
              </a:rPr>
              <a:t>ДЕЖУРСТВО НА ФЕДЕРАЛЬНЫХ ТРАССАХ РФ</a:t>
            </a:r>
          </a:p>
          <a:p>
            <a:pPr algn="ctr">
              <a:spcBef>
                <a:spcPct val="20000"/>
              </a:spcBef>
            </a:pPr>
            <a:endParaRPr lang="ru-RU" sz="1200" i="1" dirty="0">
              <a:solidFill>
                <a:prstClr val="black"/>
              </a:solidFill>
              <a:cs typeface="Segoe UI" pitchFamily="34" charset="0"/>
            </a:endParaRPr>
          </a:p>
          <a:p>
            <a:pPr algn="ctr">
              <a:spcBef>
                <a:spcPct val="20000"/>
              </a:spcBef>
            </a:pPr>
            <a:endParaRPr lang="ru-RU" sz="1200" i="1" dirty="0"/>
          </a:p>
          <a:p>
            <a:pPr algn="ctr">
              <a:spcBef>
                <a:spcPct val="20000"/>
              </a:spcBef>
            </a:pPr>
            <a:r>
              <a:rPr lang="ru-RU" sz="1400" b="1" i="1" u="sng" dirty="0" smtClean="0">
                <a:solidFill>
                  <a:prstClr val="black"/>
                </a:solidFill>
                <a:cs typeface="Segoe UI" pitchFamily="34" charset="0"/>
              </a:rPr>
              <a:t>ПАТРУЛИРОВАНИЕ</a:t>
            </a:r>
          </a:p>
          <a:p>
            <a:pPr algn="ctr">
              <a:spcBef>
                <a:spcPct val="20000"/>
              </a:spcBef>
            </a:pPr>
            <a:endParaRPr lang="ru-RU" sz="1200" i="1" dirty="0">
              <a:solidFill>
                <a:prstClr val="black"/>
              </a:solidFill>
              <a:cs typeface="Segoe UI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4255806" y="1109348"/>
            <a:ext cx="22030" cy="44799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251466" y="4410392"/>
            <a:ext cx="36004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конвертируемость салона вертолёта Ансат позволяет применять его для решения большинства задач</a:t>
            </a:r>
            <a:endParaRPr lang="ru-RU" sz="1400" dirty="0"/>
          </a:p>
        </p:txBody>
      </p:sp>
      <p:sp>
        <p:nvSpPr>
          <p:cNvPr id="11" name="Нижний колонтитул 6"/>
          <p:cNvSpPr>
            <a:spLocks noGrp="1"/>
          </p:cNvSpPr>
          <p:nvPr>
            <p:ph type="ftr" sz="quarter" idx="17"/>
          </p:nvPr>
        </p:nvSpPr>
        <p:spPr>
          <a:xfrm>
            <a:off x="3059986" y="6592757"/>
            <a:ext cx="3611055" cy="265964"/>
          </a:xfrm>
        </p:spPr>
        <p:txBody>
          <a:bodyPr/>
          <a:lstStyle/>
          <a:p>
            <a:r>
              <a:rPr lang="ru-RU" dirty="0" smtClean="0"/>
              <a:t>© 2015 АО Вертолеты России, все права защищены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51466" y="6134065"/>
            <a:ext cx="7704856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i="1" dirty="0" smtClean="0">
                <a:latin typeface="+mj-lt"/>
              </a:rPr>
              <a:t>ЗАВИСИМОСТЬ ОСТАТОЧНОЙ СТОИМОСТИ ОТ ВАРИАНТОВ ПРИМЕНЕНИЯ</a:t>
            </a:r>
            <a:endParaRPr lang="ru-RU" sz="12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2653408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911832705"/>
              </p:ext>
            </p:extLst>
          </p:nvPr>
        </p:nvGraphicFramePr>
        <p:xfrm>
          <a:off x="0" y="917778"/>
          <a:ext cx="421196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Сравнение себестоимости 1 летного часа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757C4D5-EAE6-4A23-B5E6-961ECDCC6DD8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6177259"/>
            <a:ext cx="698455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ru-RU" sz="1000" i="1" dirty="0">
                <a:latin typeface="+mj-lt"/>
              </a:rPr>
              <a:t>При прямой покупке на основе амортизационного срока (10 лет) и полного срока эксплуатации (25 лет)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i="1" dirty="0" smtClean="0">
                <a:latin typeface="+mj-lt"/>
              </a:rPr>
              <a:t>Расчет подготовлен на основе методики </a:t>
            </a:r>
            <a:r>
              <a:rPr lang="en-US" sz="1000" i="1" dirty="0" smtClean="0">
                <a:latin typeface="+mj-lt"/>
              </a:rPr>
              <a:t>Conklin &amp; de Decker</a:t>
            </a:r>
            <a:endParaRPr lang="en-US" sz="1000" i="1" dirty="0">
              <a:latin typeface="+mj-lt"/>
            </a:endParaRPr>
          </a:p>
        </p:txBody>
      </p:sp>
      <p:graphicFrame>
        <p:nvGraphicFramePr>
          <p:cNvPr id="10" name="Объект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23881098"/>
              </p:ext>
            </p:extLst>
          </p:nvPr>
        </p:nvGraphicFramePr>
        <p:xfrm>
          <a:off x="4427984" y="1548084"/>
          <a:ext cx="4261772" cy="3474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4198" y="5306797"/>
            <a:ext cx="8687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 smtClean="0">
                <a:latin typeface="Segoe UI Light" pitchFamily="34" charset="0"/>
              </a:rPr>
              <a:t>	При прямом владении эксплуатация </a:t>
            </a:r>
            <a:r>
              <a:rPr lang="ru-RU" sz="1600" b="1" dirty="0">
                <a:latin typeface="Segoe UI Light" pitchFamily="34" charset="0"/>
              </a:rPr>
              <a:t>российского вертолета экономия от в </a:t>
            </a:r>
            <a:r>
              <a:rPr lang="ru-RU" sz="1600" b="1" dirty="0" smtClean="0">
                <a:latin typeface="Segoe UI Light" pitchFamily="34" charset="0"/>
              </a:rPr>
              <a:t>1,6-1,7 раз по сравнению с импортным аналогом</a:t>
            </a:r>
            <a:endParaRPr lang="ru-RU" sz="1600" b="1" dirty="0">
              <a:latin typeface="Segoe UI Light" pitchFamily="34" charset="0"/>
            </a:endParaRPr>
          </a:p>
        </p:txBody>
      </p:sp>
      <p:sp>
        <p:nvSpPr>
          <p:cNvPr id="11" name="Нижний колонтитул 6"/>
          <p:cNvSpPr>
            <a:spLocks noGrp="1"/>
          </p:cNvSpPr>
          <p:nvPr>
            <p:ph type="ftr" sz="quarter" idx="17"/>
          </p:nvPr>
        </p:nvSpPr>
        <p:spPr>
          <a:xfrm>
            <a:off x="3059986" y="6592757"/>
            <a:ext cx="3611055" cy="265964"/>
          </a:xfrm>
        </p:spPr>
        <p:txBody>
          <a:bodyPr/>
          <a:lstStyle/>
          <a:p>
            <a:r>
              <a:rPr lang="ru-RU" dirty="0" smtClean="0"/>
              <a:t>© 2015 АО Вертолеты России, все права защищены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691900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инальный шаблон версия 2 eng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Другая 2">
      <a:majorFont>
        <a:latin typeface="Calibri"/>
        <a:ea typeface=""/>
        <a:cs typeface=""/>
      </a:majorFont>
      <a:minorFont>
        <a:latin typeface="Myriad Pro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ерая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  <a:fontScheme name="Другая 2">
    <a:majorFont>
      <a:latin typeface="Calibri"/>
      <a:ea typeface=""/>
      <a:cs typeface=""/>
    </a:majorFont>
    <a:minorFont>
      <a:latin typeface="Myriad Pro"/>
      <a:ea typeface=""/>
      <a:cs typeface=""/>
    </a:minorFont>
  </a:fontScheme>
  <a:fmtScheme name="Couture">
    <a:fillStyleLst>
      <a:solidFill>
        <a:schemeClr val="phClr"/>
      </a:solidFill>
      <a:solidFill>
        <a:schemeClr val="phClr">
          <a:tint val="65000"/>
        </a:schemeClr>
      </a:solidFill>
      <a:solidFill>
        <a:schemeClr val="phClr">
          <a:shade val="80000"/>
          <a:satMod val="180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7145" cap="flat" cmpd="sng" algn="ctr">
        <a:solidFill>
          <a:schemeClr val="phClr">
            <a:shade val="95000"/>
            <a:alpha val="50000"/>
            <a:satMod val="150000"/>
          </a:schemeClr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ерая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  <a:fontScheme name="Другая 2">
    <a:majorFont>
      <a:latin typeface="Calibri"/>
      <a:ea typeface=""/>
      <a:cs typeface=""/>
    </a:majorFont>
    <a:minorFont>
      <a:latin typeface="Myriad Pro"/>
      <a:ea typeface=""/>
      <a:cs typeface=""/>
    </a:minorFont>
  </a:fontScheme>
  <a:fmtScheme name="Couture">
    <a:fillStyleLst>
      <a:solidFill>
        <a:schemeClr val="phClr"/>
      </a:solidFill>
      <a:solidFill>
        <a:schemeClr val="phClr">
          <a:tint val="65000"/>
        </a:schemeClr>
      </a:solidFill>
      <a:solidFill>
        <a:schemeClr val="phClr">
          <a:shade val="80000"/>
          <a:satMod val="180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7145" cap="flat" cmpd="sng" algn="ctr">
        <a:solidFill>
          <a:schemeClr val="phClr">
            <a:shade val="95000"/>
            <a:alpha val="50000"/>
            <a:satMod val="150000"/>
          </a:schemeClr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ерая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  <a:fontScheme name="Другая 2">
    <a:majorFont>
      <a:latin typeface="Calibri"/>
      <a:ea typeface=""/>
      <a:cs typeface=""/>
    </a:majorFont>
    <a:minorFont>
      <a:latin typeface="Myriad Pro"/>
      <a:ea typeface=""/>
      <a:cs typeface=""/>
    </a:minorFont>
  </a:fontScheme>
  <a:fmtScheme name="Couture">
    <a:fillStyleLst>
      <a:solidFill>
        <a:schemeClr val="phClr"/>
      </a:solidFill>
      <a:solidFill>
        <a:schemeClr val="phClr">
          <a:tint val="65000"/>
        </a:schemeClr>
      </a:solidFill>
      <a:solidFill>
        <a:schemeClr val="phClr">
          <a:shade val="80000"/>
          <a:satMod val="180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7145" cap="flat" cmpd="sng" algn="ctr">
        <a:solidFill>
          <a:schemeClr val="phClr">
            <a:shade val="95000"/>
            <a:alpha val="50000"/>
            <a:satMod val="150000"/>
          </a:schemeClr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Финальный шаблон версия 2 eng</Template>
  <TotalTime>9382</TotalTime>
  <Words>1183</Words>
  <Application>Microsoft Office PowerPoint</Application>
  <PresentationFormat>Экран (4:3)</PresentationFormat>
  <Paragraphs>227</Paragraphs>
  <Slides>16</Slides>
  <Notes>8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Финальный шаблон версия 2 eng</vt:lpstr>
      <vt:lpstr>Лизинг воздушных судов применительно к вертолетам   г. Москва 26-27 ноября 2015г. </vt:lpstr>
      <vt:lpstr>Что есть лизинг</vt:lpstr>
      <vt:lpstr>Основные виды лизинга, практикуемые в авиации</vt:lpstr>
      <vt:lpstr>Правовое поле авиационного лизинга</vt:lpstr>
      <vt:lpstr>Презентация PowerPoint</vt:lpstr>
      <vt:lpstr>Преимущества лизинга</vt:lpstr>
      <vt:lpstr>Рынок лизинга в России в 2012-2014 гг.</vt:lpstr>
      <vt:lpstr>Презентация PowerPoint</vt:lpstr>
      <vt:lpstr>Сравнение себестоимости 1 летного часа</vt:lpstr>
      <vt:lpstr>Структура себестоимости 1 летного часа</vt:lpstr>
      <vt:lpstr>Текущие предложения по вертолетному лизингу </vt:lpstr>
      <vt:lpstr>Структура себестоимости 1 летного часа (при лизинге)</vt:lpstr>
      <vt:lpstr>Меры государственной поддержки авиационного лизинга и увеличению продаж</vt:lpstr>
      <vt:lpstr>Структура себестоимости 1 летного часа  (с учетом улучшения предложений по лизингу и субсидирования лизинговых платежей</vt:lpstr>
      <vt:lpstr>Предложения по улучшению лизинговых предложений и в целом продаж по лизингу вертолетной техники</vt:lpstr>
      <vt:lpstr>Презентация PowerPoint</vt:lpstr>
    </vt:vector>
  </TitlesOfParts>
  <Company>Roga&amp;Co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Ansat</dc:title>
  <dc:creator>konovalov@rus-helicopters.com</dc:creator>
  <cp:lastModifiedBy>User</cp:lastModifiedBy>
  <cp:revision>233</cp:revision>
  <cp:lastPrinted>2015-11-16T13:34:22Z</cp:lastPrinted>
  <dcterms:created xsi:type="dcterms:W3CDTF">2015-01-16T12:35:26Z</dcterms:created>
  <dcterms:modified xsi:type="dcterms:W3CDTF">2015-11-26T07:07:30Z</dcterms:modified>
</cp:coreProperties>
</file>