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61" r:id="rId2"/>
    <p:sldId id="271" r:id="rId3"/>
    <p:sldId id="278" r:id="rId4"/>
    <p:sldId id="258" r:id="rId5"/>
    <p:sldId id="262" r:id="rId6"/>
    <p:sldId id="280" r:id="rId7"/>
    <p:sldId id="263" r:id="rId8"/>
    <p:sldId id="279" r:id="rId9"/>
    <p:sldId id="272" r:id="rId10"/>
    <p:sldId id="273" r:id="rId11"/>
    <p:sldId id="274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>
      <p:cViewPr>
        <p:scale>
          <a:sx n="100" d="100"/>
          <a:sy n="100" d="100"/>
        </p:scale>
        <p:origin x="1864" y="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F23B1C-FEA8-4686-874D-163710F5D6F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0E0A0C-BD1A-4AFD-B05F-0E6792B0A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23B1C-FEA8-4686-874D-163710F5D6F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E0A0C-BD1A-4AFD-B05F-0E6792B0A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23B1C-FEA8-4686-874D-163710F5D6F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E0A0C-BD1A-4AFD-B05F-0E6792B0A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23B1C-FEA8-4686-874D-163710F5D6F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E0A0C-BD1A-4AFD-B05F-0E6792B0A0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23B1C-FEA8-4686-874D-163710F5D6F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E0A0C-BD1A-4AFD-B05F-0E6792B0A0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23B1C-FEA8-4686-874D-163710F5D6F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E0A0C-BD1A-4AFD-B05F-0E6792B0A0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23B1C-FEA8-4686-874D-163710F5D6F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E0A0C-BD1A-4AFD-B05F-0E6792B0A0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23B1C-FEA8-4686-874D-163710F5D6F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E0A0C-BD1A-4AFD-B05F-0E6792B0A06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23B1C-FEA8-4686-874D-163710F5D6F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E0A0C-BD1A-4AFD-B05F-0E6792B0A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F23B1C-FEA8-4686-874D-163710F5D6F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E0A0C-BD1A-4AFD-B05F-0E6792B0A0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F23B1C-FEA8-4686-874D-163710F5D6F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0E0A0C-BD1A-4AFD-B05F-0E6792B0A0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F23B1C-FEA8-4686-874D-163710F5D6F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0E0A0C-BD1A-4AFD-B05F-0E6792B0A0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685800" y="2819401"/>
            <a:ext cx="7772400" cy="18288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Правовое регулирование авиационных работ </a:t>
            </a:r>
            <a:endParaRPr lang="en-GB" sz="2400" b="1" dirty="0" smtClean="0"/>
          </a:p>
          <a:p>
            <a:r>
              <a:rPr lang="ru-RU" sz="2400" b="1" dirty="0" smtClean="0"/>
              <a:t>по законодательству России: </a:t>
            </a:r>
            <a:r>
              <a:rPr lang="en-GB" sz="2400" b="1" dirty="0" smtClean="0"/>
              <a:t>de </a:t>
            </a:r>
            <a:r>
              <a:rPr lang="en-GB" sz="2400" b="1" dirty="0" err="1" smtClean="0"/>
              <a:t>lege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ferenda</a:t>
            </a:r>
            <a:endParaRPr lang="en-US" sz="2400" b="1" dirty="0" smtClean="0"/>
          </a:p>
          <a:p>
            <a:endParaRPr lang="en-US" sz="2000" dirty="0"/>
          </a:p>
          <a:p>
            <a:r>
              <a:rPr lang="ru-RU" sz="2000" dirty="0" smtClean="0"/>
              <a:t>Олег </a:t>
            </a:r>
            <a:r>
              <a:rPr lang="ru-RU" sz="2000" dirty="0" err="1" smtClean="0"/>
              <a:t>Аксаментов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ru-RU" sz="2000" dirty="0" smtClean="0"/>
              <a:t>Институт воздушного и космического права</a:t>
            </a:r>
            <a:r>
              <a:rPr lang="en-US" sz="2000" dirty="0" smtClean="0"/>
              <a:t> AEROHELP</a:t>
            </a:r>
            <a:endParaRPr lang="en-US" sz="2000" dirty="0" smtClean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4508500" cy="95250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410200"/>
            <a:ext cx="3028950" cy="12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534400" cy="457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ru-RU" sz="4400" b="0" dirty="0" smtClean="0">
                <a:solidFill>
                  <a:schemeClr val="tx1"/>
                </a:solidFill>
              </a:rPr>
              <a:t/>
            </a:r>
            <a:br>
              <a:rPr lang="ru-RU" sz="4400" b="0" dirty="0" smtClean="0">
                <a:solidFill>
                  <a:schemeClr val="tx1"/>
                </a:solidFill>
              </a:rPr>
            </a:br>
            <a:r>
              <a:rPr lang="en-GB" sz="4400" b="0" dirty="0" smtClean="0">
                <a:solidFill>
                  <a:schemeClr val="tx1"/>
                </a:solidFill>
              </a:rPr>
              <a:t/>
            </a:r>
            <a:br>
              <a:rPr lang="en-GB" sz="4400" b="0" dirty="0" smtClean="0">
                <a:solidFill>
                  <a:schemeClr val="tx1"/>
                </a:solidFill>
              </a:rPr>
            </a:br>
            <a:r>
              <a:rPr lang="en-GB" sz="4400" b="0" dirty="0" smtClean="0">
                <a:solidFill>
                  <a:schemeClr val="tx1"/>
                </a:solidFill>
              </a:rPr>
              <a:t/>
            </a:r>
            <a:br>
              <a:rPr lang="en-GB" sz="4400" b="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Приказ </a:t>
            </a:r>
            <a:r>
              <a:rPr lang="ru-RU" sz="2700" b="0" dirty="0">
                <a:solidFill>
                  <a:schemeClr val="tx1"/>
                </a:solidFill>
              </a:rPr>
              <a:t>Минтранса России от 31.07.2009 </a:t>
            </a:r>
            <a:r>
              <a:rPr lang="ru-RU" sz="2700" b="0" dirty="0" smtClean="0">
                <a:solidFill>
                  <a:schemeClr val="tx1"/>
                </a:solidFill>
              </a:rPr>
              <a:t>№ </a:t>
            </a:r>
            <a:r>
              <a:rPr lang="ru-RU" sz="2700" b="0" dirty="0">
                <a:solidFill>
                  <a:schemeClr val="tx1"/>
                </a:solidFill>
              </a:rPr>
              <a:t>128 </a:t>
            </a:r>
            <a:r>
              <a:rPr lang="ru-RU" sz="2700" b="0" dirty="0" smtClean="0">
                <a:solidFill>
                  <a:schemeClr val="tx1"/>
                </a:solidFill>
              </a:rPr>
              <a:t>"</a:t>
            </a:r>
            <a:r>
              <a:rPr lang="ru-RU" sz="2700" b="0" dirty="0">
                <a:solidFill>
                  <a:schemeClr val="tx1"/>
                </a:solidFill>
              </a:rPr>
              <a:t>Об утверждении Федеральных авиационных правил "Подготовка и выполнение полетов в гражданской авиации Российской Федерации" </a:t>
            </a:r>
            <a:r>
              <a:rPr lang="en-GB" sz="2700" b="0" dirty="0" smtClean="0">
                <a:solidFill>
                  <a:schemeClr val="tx1"/>
                </a:solidFill>
              </a:rPr>
              <a:t>(</a:t>
            </a:r>
            <a:r>
              <a:rPr lang="ru-RU" sz="2700" b="0" dirty="0" smtClean="0">
                <a:solidFill>
                  <a:schemeClr val="tx1"/>
                </a:solidFill>
              </a:rPr>
              <a:t>далее - ФАП-128)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700" b="0" dirty="0">
                <a:solidFill>
                  <a:schemeClr val="tx1"/>
                </a:solidFill>
              </a:rPr>
              <a:t/>
            </a:r>
            <a:br>
              <a:rPr lang="ru-RU" sz="2700" b="0" dirty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Предмет регулирования ФАП-128 (п.1.1.):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>Правила </a:t>
            </a:r>
            <a:r>
              <a:rPr lang="ru-RU" sz="2200" b="0" i="1" dirty="0">
                <a:solidFill>
                  <a:schemeClr val="tx1"/>
                </a:solidFill>
              </a:rPr>
              <a:t>устанавливают правила подготовки воздушного судна и его экипажа к полету, обеспечения и выполнения полетов в </a:t>
            </a:r>
            <a:r>
              <a:rPr lang="ru-RU" sz="2200" b="0" i="1" dirty="0" err="1">
                <a:solidFill>
                  <a:schemeClr val="tx1"/>
                </a:solidFill>
              </a:rPr>
              <a:t>гражданскои</a:t>
            </a:r>
            <a:r>
              <a:rPr lang="ru-RU" sz="2200" b="0" i="1" dirty="0">
                <a:solidFill>
                  <a:schemeClr val="tx1"/>
                </a:solidFill>
              </a:rPr>
              <a:t>̆ авиации, а также аэронавигационного обслуживания полетов в </a:t>
            </a:r>
            <a:r>
              <a:rPr lang="ru-RU" sz="2200" b="0" i="1" dirty="0" err="1">
                <a:solidFill>
                  <a:schemeClr val="tx1"/>
                </a:solidFill>
              </a:rPr>
              <a:t>Российскои</a:t>
            </a:r>
            <a:r>
              <a:rPr lang="ru-RU" sz="2200" b="0" i="1" dirty="0">
                <a:solidFill>
                  <a:schemeClr val="tx1"/>
                </a:solidFill>
              </a:rPr>
              <a:t>̆ Федерации, и разработаны в соответствии со статьями 67, 68, 69, 71, 74, 79, пунктом 2 статьи 87, пунктами 1 и 2 статьи 114 Федерального закона от 19 марта 1997 г. </a:t>
            </a:r>
            <a:r>
              <a:rPr lang="ru-RU" sz="2200" b="0" i="1" dirty="0" err="1">
                <a:solidFill>
                  <a:schemeClr val="tx1"/>
                </a:solidFill>
              </a:rPr>
              <a:t>N</a:t>
            </a:r>
            <a:r>
              <a:rPr lang="ru-RU" sz="2200" b="0" i="1" dirty="0">
                <a:solidFill>
                  <a:schemeClr val="tx1"/>
                </a:solidFill>
              </a:rPr>
              <a:t> 60-ФЗ "</a:t>
            </a:r>
            <a:r>
              <a:rPr lang="ru-RU" sz="2200" b="0" i="1" dirty="0" err="1">
                <a:solidFill>
                  <a:schemeClr val="tx1"/>
                </a:solidFill>
              </a:rPr>
              <a:t>Воздушныи</a:t>
            </a:r>
            <a:r>
              <a:rPr lang="ru-RU" sz="2200" b="0" i="1" dirty="0">
                <a:solidFill>
                  <a:schemeClr val="tx1"/>
                </a:solidFill>
              </a:rPr>
              <a:t>̆ кодекс </a:t>
            </a:r>
            <a:r>
              <a:rPr lang="ru-RU" sz="2200" b="0" i="1" dirty="0" err="1">
                <a:solidFill>
                  <a:schemeClr val="tx1"/>
                </a:solidFill>
              </a:rPr>
              <a:t>Российскои</a:t>
            </a:r>
            <a:r>
              <a:rPr lang="ru-RU" sz="2200" b="0" i="1" dirty="0">
                <a:solidFill>
                  <a:schemeClr val="tx1"/>
                </a:solidFill>
              </a:rPr>
              <a:t>̆ Федерации".</a:t>
            </a:r>
            <a:r>
              <a:rPr lang="ru-RU" sz="2700" b="0" dirty="0">
                <a:solidFill>
                  <a:schemeClr val="tx1"/>
                </a:solidFill>
              </a:rPr>
              <a:t> </a:t>
            </a:r>
            <a:r>
              <a:rPr lang="en-US" sz="2700" b="0" dirty="0">
                <a:solidFill>
                  <a:schemeClr val="tx1"/>
                </a:solidFill>
              </a:rPr>
              <a:t/>
            </a:r>
            <a:br>
              <a:rPr lang="en-US" sz="2700" b="0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47225" y="443345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799"/>
            <a:ext cx="1986491" cy="813832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28" y="5513817"/>
            <a:ext cx="1331720" cy="1295400"/>
          </a:xfrm>
          <a:prstGeom prst="rect">
            <a:avLst/>
          </a:prstGeom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53291" y="246334"/>
            <a:ext cx="8534400" cy="74426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Парадигма 2: Перечень авиационных работ не может быть закрытым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33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534400" cy="457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ФАП-128</a:t>
            </a:r>
            <a:r>
              <a:rPr lang="ru-RU" sz="2200" b="0" dirty="0" smtClean="0">
                <a:solidFill>
                  <a:schemeClr val="tx1"/>
                </a:solidFill>
              </a:rPr>
              <a:t> ,</a:t>
            </a:r>
            <a:r>
              <a:rPr lang="ru-RU" sz="2200" i="1" dirty="0" smtClean="0">
                <a:solidFill>
                  <a:schemeClr val="tx1"/>
                </a:solidFill>
              </a:rPr>
              <a:t>VI. </a:t>
            </a:r>
            <a:r>
              <a:rPr lang="ru-RU" sz="2200" i="1" dirty="0">
                <a:solidFill>
                  <a:schemeClr val="tx1"/>
                </a:solidFill>
              </a:rPr>
              <a:t>Общие правила выполнения авиационных </a:t>
            </a:r>
            <a:r>
              <a:rPr lang="ru-RU" sz="2200" i="1" dirty="0" smtClean="0">
                <a:solidFill>
                  <a:schemeClr val="tx1"/>
                </a:solidFill>
              </a:rPr>
              <a:t>работ</a:t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i="1" dirty="0">
                <a:solidFill>
                  <a:schemeClr val="tx1"/>
                </a:solidFill>
              </a:rPr>
              <a:t/>
            </a:r>
            <a:br>
              <a:rPr lang="ru-RU" sz="2200" i="1" dirty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>6.2</a:t>
            </a:r>
            <a:r>
              <a:rPr lang="ru-RU" sz="2200" b="0" i="1" dirty="0">
                <a:solidFill>
                  <a:schemeClr val="tx1"/>
                </a:solidFill>
              </a:rPr>
              <a:t>. Авиационные работы в зависимости от их цели, правил выполнения и технологии их выполнения подразделяются на </a:t>
            </a:r>
            <a:r>
              <a:rPr lang="ru-RU" sz="2200" b="0" i="1" dirty="0">
                <a:solidFill>
                  <a:schemeClr val="accent2"/>
                </a:solidFill>
              </a:rPr>
              <a:t>следующие </a:t>
            </a:r>
            <a:r>
              <a:rPr lang="ru-RU" sz="2200" b="0" i="1" dirty="0" smtClean="0">
                <a:solidFill>
                  <a:schemeClr val="accent2"/>
                </a:solidFill>
              </a:rPr>
              <a:t>виды: ???</a:t>
            </a:r>
            <a:br>
              <a:rPr lang="ru-RU" sz="2200" b="0" i="1" dirty="0" smtClean="0">
                <a:solidFill>
                  <a:schemeClr val="accent2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/>
            </a:r>
            <a:br>
              <a:rPr lang="ru-RU" sz="2200" b="0" i="1" dirty="0" smtClean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>авиационно-химические </a:t>
            </a:r>
            <a:r>
              <a:rPr lang="ru-RU" sz="2200" b="0" i="1" dirty="0">
                <a:solidFill>
                  <a:schemeClr val="tx1"/>
                </a:solidFill>
              </a:rPr>
              <a:t>работы</a:t>
            </a:r>
            <a:r>
              <a:rPr lang="ru-RU" sz="2200" b="0" i="1" dirty="0" smtClean="0">
                <a:solidFill>
                  <a:schemeClr val="tx1"/>
                </a:solidFill>
              </a:rPr>
              <a:t>;</a:t>
            </a:r>
            <a:br>
              <a:rPr lang="ru-RU" sz="2200" b="0" i="1" dirty="0" smtClean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>воздушные </a:t>
            </a:r>
            <a:r>
              <a:rPr lang="ru-RU" sz="2200" b="0" i="1" dirty="0">
                <a:solidFill>
                  <a:schemeClr val="tx1"/>
                </a:solidFill>
              </a:rPr>
              <a:t>съемки</a:t>
            </a:r>
            <a:r>
              <a:rPr lang="ru-RU" sz="2200" b="0" i="1" dirty="0" smtClean="0">
                <a:solidFill>
                  <a:schemeClr val="tx1"/>
                </a:solidFill>
              </a:rPr>
              <a:t>;</a:t>
            </a:r>
            <a:br>
              <a:rPr lang="ru-RU" sz="2200" b="0" i="1" dirty="0" smtClean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>лесоавиационные </a:t>
            </a:r>
            <a:r>
              <a:rPr lang="ru-RU" sz="2200" b="0" i="1" dirty="0">
                <a:solidFill>
                  <a:schemeClr val="tx1"/>
                </a:solidFill>
              </a:rPr>
              <a:t>работы</a:t>
            </a:r>
            <a:r>
              <a:rPr lang="ru-RU" sz="2200" b="0" i="1" dirty="0" smtClean="0">
                <a:solidFill>
                  <a:schemeClr val="tx1"/>
                </a:solidFill>
              </a:rPr>
              <a:t>;</a:t>
            </a:r>
            <a:br>
              <a:rPr lang="ru-RU" sz="2200" b="0" i="1" dirty="0" smtClean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>строительно-монтажные </a:t>
            </a:r>
            <a:r>
              <a:rPr lang="ru-RU" sz="2200" b="0" i="1" dirty="0">
                <a:solidFill>
                  <a:schemeClr val="tx1"/>
                </a:solidFill>
              </a:rPr>
              <a:t>и погрузочно-разгрузочные работы</a:t>
            </a:r>
            <a:r>
              <a:rPr lang="ru-RU" sz="2200" b="0" i="1" dirty="0" smtClean="0">
                <a:solidFill>
                  <a:schemeClr val="tx1"/>
                </a:solidFill>
              </a:rPr>
              <a:t>;</a:t>
            </a:r>
            <a:br>
              <a:rPr lang="ru-RU" sz="2200" b="0" i="1" dirty="0" smtClean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>работы </a:t>
            </a:r>
            <a:r>
              <a:rPr lang="ru-RU" sz="2200" b="0" i="1" dirty="0">
                <a:solidFill>
                  <a:schemeClr val="tx1"/>
                </a:solidFill>
              </a:rPr>
              <a:t>с целью оказания </a:t>
            </a:r>
            <a:r>
              <a:rPr lang="ru-RU" sz="2200" b="0" i="1" dirty="0" err="1">
                <a:solidFill>
                  <a:schemeClr val="tx1"/>
                </a:solidFill>
              </a:rPr>
              <a:t>медицинскои</a:t>
            </a:r>
            <a:r>
              <a:rPr lang="ru-RU" sz="2200" b="0" i="1" dirty="0">
                <a:solidFill>
                  <a:schemeClr val="tx1"/>
                </a:solidFill>
              </a:rPr>
              <a:t>̆ помощи</a:t>
            </a:r>
            <a:r>
              <a:rPr lang="ru-RU" sz="2200" b="0" i="1" dirty="0" smtClean="0">
                <a:solidFill>
                  <a:schemeClr val="tx1"/>
                </a:solidFill>
              </a:rPr>
              <a:t>;</a:t>
            </a:r>
            <a:br>
              <a:rPr lang="ru-RU" sz="2200" b="0" i="1" dirty="0" smtClean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>летные </a:t>
            </a:r>
            <a:r>
              <a:rPr lang="ru-RU" sz="2200" b="0" i="1" dirty="0">
                <a:solidFill>
                  <a:schemeClr val="tx1"/>
                </a:solidFill>
              </a:rPr>
              <a:t>проверки наземных средств радиотехнического обеспечения полетов, </a:t>
            </a:r>
            <a:r>
              <a:rPr lang="ru-RU" sz="2200" b="0" i="1" dirty="0" err="1">
                <a:solidFill>
                  <a:schemeClr val="tx1"/>
                </a:solidFill>
              </a:rPr>
              <a:t>авиационнои</a:t>
            </a:r>
            <a:r>
              <a:rPr lang="ru-RU" sz="2200" b="0" i="1" dirty="0">
                <a:solidFill>
                  <a:schemeClr val="tx1"/>
                </a:solidFill>
              </a:rPr>
              <a:t>̆ электросвязи и систем светосигнального оборудования аэродромов </a:t>
            </a:r>
            <a:r>
              <a:rPr lang="ru-RU" sz="2200" b="0" i="1" dirty="0" err="1">
                <a:solidFill>
                  <a:schemeClr val="tx1"/>
                </a:solidFill>
              </a:rPr>
              <a:t>гражданскои</a:t>
            </a:r>
            <a:r>
              <a:rPr lang="ru-RU" sz="2200" b="0" i="1" dirty="0">
                <a:solidFill>
                  <a:schemeClr val="tx1"/>
                </a:solidFill>
              </a:rPr>
              <a:t>̆ авиации. </a:t>
            </a:r>
            <a:r>
              <a:rPr lang="en-US" sz="2200" b="0" i="1" dirty="0" smtClean="0">
                <a:solidFill>
                  <a:schemeClr val="tx1"/>
                </a:solidFill>
              </a:rPr>
              <a:t/>
            </a:r>
            <a:br>
              <a:rPr lang="en-US" sz="2200" b="0" i="1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799"/>
            <a:ext cx="1986491" cy="813832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28" y="5513817"/>
            <a:ext cx="1331720" cy="1295400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353291" y="246334"/>
            <a:ext cx="8534400" cy="74426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Парадигма 2: Перечень авиационных работ не может быть закрытым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8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772400" cy="2590801"/>
          </a:xfrm>
        </p:spPr>
        <p:txBody>
          <a:bodyPr>
            <a:no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Благодарю за внимание!</a:t>
            </a:r>
            <a:endParaRPr lang="en-US" sz="2400" b="1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en-US" sz="2000" dirty="0"/>
          </a:p>
          <a:p>
            <a:r>
              <a:rPr lang="ru-RU" sz="2000" dirty="0" smtClean="0"/>
              <a:t>Олег </a:t>
            </a:r>
            <a:r>
              <a:rPr lang="ru-RU" sz="2000" dirty="0" err="1" smtClean="0"/>
              <a:t>Аксаментов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ru-RU" sz="2000" dirty="0" smtClean="0"/>
              <a:t>Институт воздушного и космического права</a:t>
            </a:r>
            <a:r>
              <a:rPr lang="en-US" sz="2000" dirty="0" smtClean="0"/>
              <a:t> AEROHELP</a:t>
            </a:r>
            <a:endParaRPr lang="en-US" sz="2000" dirty="0" smtClean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4508500" cy="95250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410200"/>
            <a:ext cx="3028950" cy="12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534400" cy="40957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b="0" dirty="0" smtClean="0">
                <a:solidFill>
                  <a:schemeClr val="tx1"/>
                </a:solidFill>
              </a:rPr>
              <a:t>De </a:t>
            </a:r>
            <a:r>
              <a:rPr lang="en-US" sz="2700" b="0" dirty="0" err="1" smtClean="0">
                <a:solidFill>
                  <a:schemeClr val="tx1"/>
                </a:solidFill>
              </a:rPr>
              <a:t>lege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dirty="0" err="1" smtClean="0">
                <a:solidFill>
                  <a:schemeClr val="tx1"/>
                </a:solidFill>
              </a:rPr>
              <a:t>lata</a:t>
            </a:r>
            <a:r>
              <a:rPr lang="en-US" sz="2700" b="0" dirty="0" smtClean="0">
                <a:solidFill>
                  <a:schemeClr val="tx1"/>
                </a:solidFill>
              </a:rPr>
              <a:t> </a:t>
            </a:r>
            <a:r>
              <a:rPr lang="en-US" sz="2700" b="0" i="1" dirty="0" smtClean="0">
                <a:solidFill>
                  <a:schemeClr val="tx1"/>
                </a:solidFill>
              </a:rPr>
              <a:t>(</a:t>
            </a:r>
            <a:r>
              <a:rPr lang="ru-RU" sz="2700" b="0" i="1" dirty="0" smtClean="0">
                <a:solidFill>
                  <a:schemeClr val="tx1"/>
                </a:solidFill>
              </a:rPr>
              <a:t>лат.)</a:t>
            </a:r>
            <a:r>
              <a:rPr lang="ru-RU" sz="2700" b="0" dirty="0" smtClean="0">
                <a:solidFill>
                  <a:schemeClr val="tx1"/>
                </a:solidFill>
              </a:rPr>
              <a:t> – с точки зрения действующего закона</a:t>
            </a:r>
            <a:r>
              <a:rPr lang="en-US" sz="2700" b="0" dirty="0">
                <a:solidFill>
                  <a:schemeClr val="tx1"/>
                </a:solidFill>
              </a:rPr>
              <a:t/>
            </a:r>
            <a:br>
              <a:rPr lang="en-US" sz="2700" b="0" dirty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/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en-GB" sz="2700" b="0" dirty="0" smtClean="0">
                <a:solidFill>
                  <a:schemeClr val="tx1"/>
                </a:solidFill>
              </a:rPr>
              <a:t>De </a:t>
            </a:r>
            <a:r>
              <a:rPr lang="en-GB" sz="2700" b="0" dirty="0" err="1" smtClean="0">
                <a:solidFill>
                  <a:schemeClr val="tx1"/>
                </a:solidFill>
              </a:rPr>
              <a:t>lege</a:t>
            </a:r>
            <a:r>
              <a:rPr lang="en-GB" sz="2700" b="0" dirty="0" smtClean="0">
                <a:solidFill>
                  <a:schemeClr val="tx1"/>
                </a:solidFill>
              </a:rPr>
              <a:t> </a:t>
            </a:r>
            <a:r>
              <a:rPr lang="en-GB" sz="2700" b="0" dirty="0" err="1" smtClean="0">
                <a:solidFill>
                  <a:schemeClr val="tx1"/>
                </a:solidFill>
              </a:rPr>
              <a:t>ferenda</a:t>
            </a:r>
            <a:r>
              <a:rPr lang="en-GB" sz="2700" b="0" dirty="0" smtClean="0">
                <a:solidFill>
                  <a:schemeClr val="tx1"/>
                </a:solidFill>
              </a:rPr>
              <a:t> </a:t>
            </a:r>
            <a:r>
              <a:rPr lang="en-GB" sz="2700" b="0" i="1" dirty="0" smtClean="0">
                <a:solidFill>
                  <a:schemeClr val="tx1"/>
                </a:solidFill>
              </a:rPr>
              <a:t>(</a:t>
            </a:r>
            <a:r>
              <a:rPr lang="ru-RU" sz="2700" b="0" i="1" dirty="0" smtClean="0">
                <a:solidFill>
                  <a:schemeClr val="tx1"/>
                </a:solidFill>
              </a:rPr>
              <a:t>лат.)</a:t>
            </a:r>
            <a:r>
              <a:rPr lang="ru-RU" sz="2700" b="0" dirty="0" smtClean="0">
                <a:solidFill>
                  <a:schemeClr val="tx1"/>
                </a:solidFill>
              </a:rPr>
              <a:t> – с точки зрения законодательного предложения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700" b="0" dirty="0">
                <a:solidFill>
                  <a:schemeClr val="tx1"/>
                </a:solidFill>
              </a:rPr>
              <a:t/>
            </a:r>
            <a:br>
              <a:rPr lang="ru-RU" sz="2700" b="0" dirty="0">
                <a:solidFill>
                  <a:schemeClr val="tx1"/>
                </a:solidFill>
              </a:rPr>
            </a:br>
            <a:r>
              <a:rPr lang="ru-RU" sz="2700" b="0" dirty="0">
                <a:solidFill>
                  <a:schemeClr val="tx1"/>
                </a:solidFill>
              </a:rPr>
              <a:t>Парадигма </a:t>
            </a:r>
            <a:r>
              <a:rPr lang="ru-RU" sz="2700" b="0" i="1" dirty="0" smtClean="0">
                <a:solidFill>
                  <a:schemeClr val="tx1"/>
                </a:solidFill>
              </a:rPr>
              <a:t>(греч.)</a:t>
            </a:r>
            <a:r>
              <a:rPr lang="ru-RU" sz="2700" b="0" dirty="0" smtClean="0">
                <a:solidFill>
                  <a:schemeClr val="tx1"/>
                </a:solidFill>
              </a:rPr>
              <a:t> - </a:t>
            </a:r>
            <a:r>
              <a:rPr lang="ru-RU" sz="2700" b="0" dirty="0">
                <a:solidFill>
                  <a:schemeClr val="tx1"/>
                </a:solidFill>
              </a:rPr>
              <a:t>совокупность фундаментальных научных установок, представлений и терминов, принимаемая и разделяемая научным сообществом и объединяющая большинство его членов</a:t>
            </a:r>
            <a:r>
              <a:rPr lang="ru-RU" sz="2700" b="0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47225" y="443345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799"/>
            <a:ext cx="1986491" cy="813832"/>
          </a:xfrm>
          <a:prstGeom prst="rect">
            <a:avLst/>
          </a:prstGeom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53291" y="246334"/>
            <a:ext cx="8534400" cy="74426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Крылатые фразы и термины</a:t>
            </a:r>
            <a:endParaRPr lang="en-US" sz="2000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28" y="5513817"/>
            <a:ext cx="133172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534400" cy="40957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sz="2200" b="0" i="1" dirty="0">
                <a:solidFill>
                  <a:schemeClr val="tx1"/>
                </a:solidFill>
              </a:rPr>
              <a:t>Нормы гражданского права, содержащиеся в других законах, должны соответствовать настоящему Кодексу (п.2 ст.3 ГК РФ</a:t>
            </a:r>
            <a:r>
              <a:rPr lang="ru-RU" sz="2200" b="0" i="1" dirty="0" smtClean="0">
                <a:solidFill>
                  <a:schemeClr val="tx1"/>
                </a:solidFill>
              </a:rPr>
              <a:t>)</a:t>
            </a:r>
            <a:br>
              <a:rPr lang="ru-RU" sz="2200" b="0" i="1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Суть отношений</a:t>
            </a:r>
            <a:r>
              <a:rPr lang="ru-RU" sz="2700" b="0" dirty="0">
                <a:solidFill>
                  <a:schemeClr val="tx1"/>
                </a:solidFill>
              </a:rPr>
              <a:t> </a:t>
            </a:r>
            <a:r>
              <a:rPr lang="ru-RU" sz="2700" b="0" dirty="0" smtClean="0">
                <a:solidFill>
                  <a:schemeClr val="tx1"/>
                </a:solidFill>
              </a:rPr>
              <a:t>– эксплуатант удовлетворяет имущественные интересы третьих лиц на основании гражданско-правового договора (априори – </a:t>
            </a:r>
            <a:r>
              <a:rPr lang="ru-RU" sz="2700" b="0" dirty="0" err="1" smtClean="0">
                <a:solidFill>
                  <a:schemeClr val="tx1"/>
                </a:solidFill>
              </a:rPr>
              <a:t>возмездно</a:t>
            </a:r>
            <a:r>
              <a:rPr lang="ru-RU" sz="2700" b="0" dirty="0" smtClean="0">
                <a:solidFill>
                  <a:schemeClr val="tx1"/>
                </a:solidFill>
              </a:rPr>
              <a:t>).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3100" b="0" dirty="0" smtClean="0">
                <a:solidFill>
                  <a:schemeClr val="tx1"/>
                </a:solidFill>
              </a:rPr>
              <a:t/>
            </a:r>
            <a:br>
              <a:rPr lang="ru-RU" sz="3100" b="0" dirty="0" smtClean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>Договор предполагается возмездным, если из закона, иных правовых актов, содержания или существа договора не вытекает иное (п.3 ст.423 ГК РФ)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47225" y="443345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799"/>
            <a:ext cx="1986491" cy="813832"/>
          </a:xfrm>
          <a:prstGeom prst="rect">
            <a:avLst/>
          </a:prstGeom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53291" y="246334"/>
            <a:ext cx="8534400" cy="74426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Парадигма 1: Общественные отношения в области гражданской авиации регулируются нормами гражданского права</a:t>
            </a:r>
            <a:endParaRPr lang="en-US" sz="2000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28" y="5513817"/>
            <a:ext cx="133172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447801"/>
            <a:ext cx="8534400" cy="4114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Гражданское законодательство регулирует отношения между лицами, осуществляющими предпринимательскую деятельность, или с их участием, исходя из того, что предпринимательской является самостоятельная, осуществляемая на свой риск деятельность, направленная на систематическое получение прибыли….лицами, зарегистрированными в этом качестве… </a:t>
            </a:r>
            <a:r>
              <a:rPr lang="ru-RU" sz="2200" b="0" i="1" dirty="0">
                <a:solidFill>
                  <a:schemeClr val="tx1"/>
                </a:solidFill>
              </a:rPr>
              <a:t>(абз.3 п.1 ст.2 ГК РФ)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Эксплуатант систематически удовлетворяющий </a:t>
            </a:r>
            <a:r>
              <a:rPr lang="ru-RU" sz="2700" b="0" dirty="0">
                <a:solidFill>
                  <a:schemeClr val="tx1"/>
                </a:solidFill>
              </a:rPr>
              <a:t>интересы третьих лиц на возмездной основе осуществляет предпринимательскую </a:t>
            </a:r>
            <a:r>
              <a:rPr lang="ru-RU" sz="2700" b="0" dirty="0" smtClean="0">
                <a:solidFill>
                  <a:schemeClr val="tx1"/>
                </a:solidFill>
              </a:rPr>
              <a:t>деятельность.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3100" b="0" dirty="0">
                <a:solidFill>
                  <a:schemeClr val="tx1"/>
                </a:solidFill>
              </a:rPr>
              <a:t/>
            </a:r>
            <a:br>
              <a:rPr lang="ru-RU" sz="3100" b="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47225" y="443345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799"/>
            <a:ext cx="1986491" cy="813832"/>
          </a:xfrm>
          <a:prstGeom prst="rect">
            <a:avLst/>
          </a:prstGeom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353291" y="246334"/>
            <a:ext cx="8534400" cy="74426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Парадигма 1: Общественные отношения в области гражданской авиации регулируются нормами гражданского права</a:t>
            </a:r>
            <a:endParaRPr lang="en-US" sz="2000" dirty="0"/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28" y="5513817"/>
            <a:ext cx="133172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399308"/>
            <a:ext cx="8534400" cy="41632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Предпринимательская </a:t>
            </a:r>
            <a:r>
              <a:rPr lang="ru-RU" sz="2700" b="0" dirty="0">
                <a:solidFill>
                  <a:schemeClr val="tx1"/>
                </a:solidFill>
              </a:rPr>
              <a:t>деятельность в области гражданской авиации суть </a:t>
            </a:r>
            <a:r>
              <a:rPr lang="ru-RU" sz="2700" b="0" dirty="0" smtClean="0">
                <a:solidFill>
                  <a:schemeClr val="tx1"/>
                </a:solidFill>
              </a:rPr>
              <a:t>деятельность в </a:t>
            </a:r>
            <a:r>
              <a:rPr lang="ru-RU" sz="2700" b="0" dirty="0">
                <a:solidFill>
                  <a:schemeClr val="tx1"/>
                </a:solidFill>
              </a:rPr>
              <a:t>области коммерческой гражданской авиации </a:t>
            </a:r>
            <a:r>
              <a:rPr lang="ru-RU" sz="2700" b="0" dirty="0" smtClean="0">
                <a:solidFill>
                  <a:schemeClr val="tx1"/>
                </a:solidFill>
              </a:rPr>
              <a:t/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700" b="0" dirty="0">
                <a:solidFill>
                  <a:schemeClr val="tx1"/>
                </a:solidFill>
              </a:rPr>
              <a:t/>
            </a:r>
            <a:br>
              <a:rPr lang="ru-RU" sz="2700" b="0" dirty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accent2"/>
                </a:solidFill>
              </a:rPr>
              <a:t>п.2 </a:t>
            </a:r>
            <a:r>
              <a:rPr lang="ru-RU" sz="2700" b="0" dirty="0">
                <a:solidFill>
                  <a:schemeClr val="accent2"/>
                </a:solidFill>
              </a:rPr>
              <a:t>ст.21 ВК РФ – утратил </a:t>
            </a:r>
            <a:r>
              <a:rPr lang="ru-RU" sz="2700" b="0" dirty="0" smtClean="0">
                <a:solidFill>
                  <a:schemeClr val="accent2"/>
                </a:solidFill>
              </a:rPr>
              <a:t>силу???</a:t>
            </a:r>
            <a:br>
              <a:rPr lang="ru-RU" sz="2700" b="0" dirty="0" smtClean="0">
                <a:solidFill>
                  <a:schemeClr val="accent2"/>
                </a:solidFill>
              </a:rPr>
            </a:br>
            <a:r>
              <a:rPr lang="ru-RU" sz="2700" b="0" dirty="0">
                <a:solidFill>
                  <a:schemeClr val="tx1"/>
                </a:solidFill>
              </a:rPr>
              <a:t/>
            </a:r>
            <a:br>
              <a:rPr lang="ru-RU" sz="2700" b="0" dirty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Догма:</a:t>
            </a:r>
            <a:r>
              <a:rPr lang="ru-RU" sz="2700" b="0" dirty="0" smtClean="0">
                <a:solidFill>
                  <a:schemeClr val="tx1"/>
                </a:solidFill>
              </a:rPr>
              <a:t> Осуществление различных видов авиационных работ представляет собой деятельность в области коммерческой гражданской авиации</a:t>
            </a:r>
            <a:r>
              <a:rPr lang="en-US" sz="2700" b="0" dirty="0">
                <a:solidFill>
                  <a:schemeClr val="accent2"/>
                </a:solidFill>
              </a:rPr>
              <a:t/>
            </a:r>
            <a:br>
              <a:rPr lang="en-US" sz="2700" b="0" dirty="0">
                <a:solidFill>
                  <a:schemeClr val="accent2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/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47225" y="443345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799"/>
            <a:ext cx="1986491" cy="813832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53291" y="246334"/>
            <a:ext cx="8534400" cy="74426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Парадигма 1: Общественные отношения в области гражданской авиации регулируются нормами гражданского права</a:t>
            </a:r>
            <a:endParaRPr lang="en-US" sz="2000" dirty="0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28" y="5513817"/>
            <a:ext cx="133172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799" y="1399308"/>
            <a:ext cx="8582891" cy="4163292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0" dirty="0" smtClean="0">
                <a:solidFill>
                  <a:schemeClr val="tx1"/>
                </a:solidFill>
              </a:rPr>
              <a:t>Понятие «Эксплуатант» не является статичным</a:t>
            </a:r>
            <a:br>
              <a:rPr lang="ru-RU" sz="2700" b="0" dirty="0" smtClean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200" b="0" i="1" dirty="0">
                <a:solidFill>
                  <a:schemeClr val="tx1"/>
                </a:solidFill>
              </a:rPr>
              <a:t>Приказ Минтранса России от 23.12.2009 </a:t>
            </a:r>
            <a:r>
              <a:rPr lang="ru-RU" sz="2200" b="0" i="1" dirty="0" smtClean="0">
                <a:solidFill>
                  <a:schemeClr val="tx1"/>
                </a:solidFill>
              </a:rPr>
              <a:t>№249 «Об </a:t>
            </a:r>
            <a:r>
              <a:rPr lang="ru-RU" sz="2200" b="0" i="1" dirty="0">
                <a:solidFill>
                  <a:schemeClr val="tx1"/>
                </a:solidFill>
              </a:rPr>
              <a:t>утверждении Федеральных авиационных правил </a:t>
            </a:r>
            <a:r>
              <a:rPr lang="ru-RU" sz="2200" b="0" i="1" dirty="0" smtClean="0">
                <a:solidFill>
                  <a:schemeClr val="tx1"/>
                </a:solidFill>
              </a:rPr>
              <a:t>«Требования </a:t>
            </a:r>
            <a:r>
              <a:rPr lang="ru-RU" sz="2200" b="0" i="1" dirty="0">
                <a:solidFill>
                  <a:schemeClr val="tx1"/>
                </a:solidFill>
              </a:rPr>
              <a:t>к проведению обязательной сертификации физических лиц, юридических лиц, выполняющих авиационные работы. Порядок проведения </a:t>
            </a:r>
            <a:r>
              <a:rPr lang="ru-RU" sz="2200" b="0" i="1" dirty="0" smtClean="0">
                <a:solidFill>
                  <a:schemeClr val="tx1"/>
                </a:solidFill>
              </a:rPr>
              <a:t>сертификации» (далее – ФАП-249)</a:t>
            </a:r>
            <a:r>
              <a:rPr lang="ru-RU" sz="2200" b="0" i="1" dirty="0">
                <a:solidFill>
                  <a:schemeClr val="tx1"/>
                </a:solidFill>
              </a:rPr>
              <a:t/>
            </a:r>
            <a:br>
              <a:rPr lang="ru-RU" sz="2200" b="0" i="1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/>
            </a:r>
            <a:br>
              <a:rPr lang="ru-RU" sz="2000" b="0" dirty="0">
                <a:solidFill>
                  <a:schemeClr val="tx1"/>
                </a:solidFill>
              </a:rPr>
            </a:br>
            <a:r>
              <a:rPr lang="ru-RU" sz="2600" b="0" dirty="0" smtClean="0">
                <a:solidFill>
                  <a:schemeClr val="tx1"/>
                </a:solidFill>
              </a:rPr>
              <a:t>Э</a:t>
            </a:r>
            <a:r>
              <a:rPr lang="ru-RU" sz="2600" b="0" dirty="0" smtClean="0">
                <a:solidFill>
                  <a:schemeClr val="tx1"/>
                </a:solidFill>
              </a:rPr>
              <a:t>ксплуатант АОН или эксплуатант государственной авиации не должен осуществлять предпринимательскую деятельность (т.е. - деятельность в области коммерческой гражданской авиации) до регистрации в качестве предпринимателя и соответствия условиям ФАП-249.</a:t>
            </a:r>
            <a:r>
              <a:rPr lang="en-US" sz="2600" b="0" dirty="0">
                <a:solidFill>
                  <a:schemeClr val="tx1"/>
                </a:solidFill>
              </a:rPr>
              <a:t/>
            </a:r>
            <a:br>
              <a:rPr lang="en-US" sz="2600" b="0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47225" y="443345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799"/>
            <a:ext cx="1986491" cy="813832"/>
          </a:xfrm>
          <a:prstGeom prst="rect">
            <a:avLst/>
          </a:prstGeom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53291" y="246334"/>
            <a:ext cx="8534400" cy="74426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Парадигма 1: Общественные отношения в области гражданской авиации регулируются нормами гражданского права</a:t>
            </a:r>
            <a:endParaRPr lang="en-US" sz="2000" dirty="0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28" y="5513817"/>
            <a:ext cx="133172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041630"/>
            <a:ext cx="8610600" cy="5130570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chemeClr val="tx1"/>
                </a:solidFill>
              </a:rPr>
              <a:t>Авиационные работы - работы, выполняемые с использованием полетов гражданских воздушных судов в сельском хозяйстве, строительстве, для охраны окружающей среды, оказания медицинской помощи и других целей, </a:t>
            </a:r>
            <a:r>
              <a:rPr lang="ru-RU" sz="2400" b="0" dirty="0">
                <a:solidFill>
                  <a:srgbClr val="FF0000"/>
                </a:solidFill>
              </a:rPr>
              <a:t>перечень которых устанавливается уполномоченным органом в области гражданской </a:t>
            </a:r>
            <a:r>
              <a:rPr lang="ru-RU" sz="2400" b="0" dirty="0" smtClean="0">
                <a:solidFill>
                  <a:srgbClr val="FF0000"/>
                </a:solidFill>
              </a:rPr>
              <a:t>авиации</a:t>
            </a:r>
            <a:r>
              <a:rPr lang="ru-RU" sz="2400" b="0" dirty="0" smtClean="0">
                <a:solidFill>
                  <a:schemeClr val="tx1"/>
                </a:solidFill>
              </a:rPr>
              <a:t> (п.1 ст.114 ВК РФ)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47225" y="443345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799"/>
            <a:ext cx="1986491" cy="813832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28" y="5513817"/>
            <a:ext cx="1331720" cy="1295400"/>
          </a:xfrm>
          <a:prstGeom prst="rect">
            <a:avLst/>
          </a:prstGeom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53291" y="246334"/>
            <a:ext cx="8534400" cy="74426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Парадигма 2: Перечень авиационных работ не может быть закрытым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21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534400" cy="457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Принципы диспозитивности и свободы договора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п.1 ст.1 ГК РФ</a:t>
            </a:r>
            <a:r>
              <a:rPr lang="ru-RU" sz="2200" b="0" i="1" dirty="0" smtClean="0">
                <a:solidFill>
                  <a:schemeClr val="tx1"/>
                </a:solidFill>
              </a:rPr>
              <a:t> - Гражданское </a:t>
            </a:r>
            <a:r>
              <a:rPr lang="ru-RU" sz="2200" b="0" i="1" dirty="0">
                <a:solidFill>
                  <a:schemeClr val="tx1"/>
                </a:solidFill>
              </a:rPr>
              <a:t>законодательство основывается на </a:t>
            </a:r>
            <a:r>
              <a:rPr lang="ru-RU" sz="2200" b="0" i="1" dirty="0" smtClean="0">
                <a:solidFill>
                  <a:schemeClr val="tx1"/>
                </a:solidFill>
              </a:rPr>
              <a:t>признании… </a:t>
            </a:r>
            <a:r>
              <a:rPr lang="ru-RU" sz="2200" b="0" i="1" dirty="0">
                <a:solidFill>
                  <a:schemeClr val="tx1"/>
                </a:solidFill>
              </a:rPr>
              <a:t>свободы </a:t>
            </a:r>
            <a:r>
              <a:rPr lang="ru-RU" sz="2200" b="0" i="1" dirty="0" smtClean="0">
                <a:solidFill>
                  <a:schemeClr val="tx1"/>
                </a:solidFill>
              </a:rPr>
              <a:t>договора...</a:t>
            </a:r>
            <a:br>
              <a:rPr lang="ru-RU" sz="2200" b="0" i="1" dirty="0" smtClean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/>
            </a:r>
            <a:br>
              <a:rPr lang="ru-RU" sz="2200" b="0" i="1" dirty="0" smtClean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>п.2 </a:t>
            </a:r>
            <a:r>
              <a:rPr lang="ru-RU" sz="2200" b="0" i="1" dirty="0">
                <a:solidFill>
                  <a:schemeClr val="tx1"/>
                </a:solidFill>
              </a:rPr>
              <a:t>ст.421 ГК РФ - Стороны могут заключить договор, как предусмотренный, так и не предусмотренный законом или иными правовыми актами.</a:t>
            </a:r>
            <a:br>
              <a:rPr lang="ru-RU" sz="2200" b="0" i="1" dirty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/>
            </a:r>
            <a:br>
              <a:rPr lang="ru-RU" sz="2200" b="0" i="1" dirty="0" smtClean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>п.3 </a:t>
            </a:r>
            <a:r>
              <a:rPr lang="ru-RU" sz="2200" b="0" i="1" dirty="0">
                <a:solidFill>
                  <a:schemeClr val="tx1"/>
                </a:solidFill>
              </a:rPr>
              <a:t>ст.421 ГК РФ - Стороны могут заключить договор, в котором содержатся элементы различных договоров, предусмотренных законом или иными правовыми актами (смешанный договор). </a:t>
            </a:r>
            <a:r>
              <a:rPr lang="en-US" b="0" dirty="0">
                <a:solidFill>
                  <a:schemeClr val="tx1"/>
                </a:solidFill>
              </a:rPr>
              <a:t/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47225" y="443345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799"/>
            <a:ext cx="1986491" cy="813832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28" y="5513817"/>
            <a:ext cx="1331720" cy="1295400"/>
          </a:xfrm>
          <a:prstGeom prst="rect">
            <a:avLst/>
          </a:prstGeom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53291" y="246334"/>
            <a:ext cx="8534400" cy="74426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Парадигма 2: Перечень авиационных работ не может </a:t>
            </a:r>
            <a:r>
              <a:rPr lang="ru-RU" sz="2000" smtClean="0"/>
              <a:t>быть закрытым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48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534400" cy="457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/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Принципы диспозитивности и свободы договора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п.2 ст.1 </a:t>
            </a:r>
            <a:r>
              <a:rPr lang="ru-RU" sz="2200" i="1" dirty="0">
                <a:solidFill>
                  <a:schemeClr val="tx1"/>
                </a:solidFill>
              </a:rPr>
              <a:t>ГК </a:t>
            </a:r>
            <a:r>
              <a:rPr lang="ru-RU" sz="2200" i="1" dirty="0" smtClean="0">
                <a:solidFill>
                  <a:schemeClr val="tx1"/>
                </a:solidFill>
              </a:rPr>
              <a:t>РФ</a:t>
            </a:r>
            <a:r>
              <a:rPr lang="ru-RU" sz="2200" b="0" i="1" dirty="0" smtClean="0">
                <a:solidFill>
                  <a:schemeClr val="tx1"/>
                </a:solidFill>
              </a:rPr>
              <a:t> - </a:t>
            </a:r>
            <a:r>
              <a:rPr lang="ru-RU" sz="2200" b="0" i="1" dirty="0">
                <a:solidFill>
                  <a:schemeClr val="tx1"/>
                </a:solidFill>
              </a:rPr>
              <a:t>Граждане (физические лица) и юридические лица приобретают и осуществляют свои гражданские права своей волей и в своем интересе. Они свободны в установлении своих прав и обязанностей на основе договора и в определении любых не противоречащих законодательству условий договора</a:t>
            </a:r>
            <a:r>
              <a:rPr lang="ru-RU" sz="2200" b="0" i="1" dirty="0" smtClean="0">
                <a:solidFill>
                  <a:schemeClr val="tx1"/>
                </a:solidFill>
              </a:rPr>
              <a:t>.</a:t>
            </a:r>
            <a:br>
              <a:rPr lang="ru-RU" sz="2200" b="0" i="1" dirty="0" smtClean="0">
                <a:solidFill>
                  <a:schemeClr val="tx1"/>
                </a:solidFill>
              </a:rPr>
            </a:br>
            <a:r>
              <a:rPr lang="ru-RU" sz="2200" b="0" i="1" dirty="0" smtClean="0">
                <a:solidFill>
                  <a:schemeClr val="tx1"/>
                </a:solidFill>
              </a:rPr>
              <a:t>Гражданские </a:t>
            </a:r>
            <a:r>
              <a:rPr lang="ru-RU" sz="2200" b="0" i="1" dirty="0">
                <a:solidFill>
                  <a:schemeClr val="tx1"/>
                </a:solidFill>
              </a:rPr>
              <a:t>права могут быть ограничены на основании федерального закона и только в той мере, в какой это необходимо в целях защиты основ конституционного строя, нравственности, здоровья, прав и законных интересов других лиц, обеспечения обороны страны и безопасности государства. </a:t>
            </a:r>
            <a:r>
              <a:rPr lang="en-US" sz="2200" i="1" dirty="0" smtClean="0">
                <a:solidFill>
                  <a:schemeClr val="tx1"/>
                </a:solidFill>
              </a:rPr>
              <a:t/>
            </a:r>
            <a:br>
              <a:rPr lang="en-US" sz="2200" i="1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47225" y="443345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799"/>
            <a:ext cx="1986491" cy="813832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28" y="5513817"/>
            <a:ext cx="1331720" cy="1295400"/>
          </a:xfrm>
          <a:prstGeom prst="rect">
            <a:avLst/>
          </a:prstGeom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53291" y="246334"/>
            <a:ext cx="8534400" cy="74426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/>
              <a:t>Парадигма 2: Перечень авиационных работ не может </a:t>
            </a:r>
            <a:r>
              <a:rPr lang="ru-RU" sz="2000" smtClean="0"/>
              <a:t>быть закрытым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4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5318</TotalTime>
  <Words>182</Words>
  <Application>Microsoft Macintosh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Lucida Sans Unicode</vt:lpstr>
      <vt:lpstr>Verdana</vt:lpstr>
      <vt:lpstr>Wingdings 2</vt:lpstr>
      <vt:lpstr>Wingdings 3</vt:lpstr>
      <vt:lpstr>Concurrencia</vt:lpstr>
      <vt:lpstr>Презентация PowerPoint</vt:lpstr>
      <vt:lpstr> De lege lata (лат.) – с точки зрения действующего закона  De lege ferenda (лат.) – с точки зрения законодательного предложения  Парадигма (греч.) - совокупность фундаментальных научных установок, представлений и терминов, принимаемая и разделяемая научным сообществом и объединяющая большинство его членов. </vt:lpstr>
      <vt:lpstr>   Нормы гражданского права, содержащиеся в других законах, должны соответствовать настоящему Кодексу (п.2 ст.3 ГК РФ)  Суть отношений – эксплуатант удовлетворяет имущественные интересы третьих лиц на основании гражданско-правового договора (априори – возмездно).  Договор предполагается возмездным, если из закона, иных правовых актов, содержания или существа договора не вытекает иное (п.3 ст.423 ГК РФ)   </vt:lpstr>
      <vt:lpstr>        Гражданское законодательство регулирует отношения между лицами, осуществляющими предпринимательскую деятельность, или с их участием, исходя из того, что предпринимательской является самостоятельная, осуществляемая на свой риск деятельность, направленная на систематическое получение прибыли….лицами, зарегистрированными в этом качестве… (абз.3 п.1 ст.2 ГК РФ)  Эксплуатант систематически удовлетворяющий интересы третьих лиц на возмездной основе осуществляет предпринимательскую деятельность.        </vt:lpstr>
      <vt:lpstr>    Предпринимательская деятельность в области гражданской авиации суть деятельность в области коммерческой гражданской авиации   п.2 ст.21 ВК РФ – утратил силу???  Догма: Осуществление различных видов авиационных работ представляет собой деятельность в области коммерческой гражданской авиации     </vt:lpstr>
      <vt:lpstr>      Понятие «Эксплуатант» не является статичным  Приказ Минтранса России от 23.12.2009 №249 «Об утверждении Федеральных авиационных правил «Требования к проведению обязательной сертификации физических лиц, юридических лиц, выполняющих авиационные работы. Порядок проведения сертификации» (далее – ФАП-249)  Эксплуатант АОН или эксплуатант государственной авиации не должен осуществлять предпринимательскую деятельность (т.е. - деятельность в области коммерческой гражданской авиации) до регистрации в качестве предпринимателя и соответствия условиям ФАП-249.    </vt:lpstr>
      <vt:lpstr>Авиационные работы - работы, выполняемые с использованием полетов гражданских воздушных судов в сельском хозяйстве, строительстве, для охраны окружающей среды, оказания медицинской помощи и других целей, перечень которых устанавливается уполномоченным органом в области гражданской авиации (п.1 ст.114 ВК РФ)</vt:lpstr>
      <vt:lpstr>  Принципы диспозитивности и свободы договора  п.1 ст.1 ГК РФ - Гражданское законодательство основывается на признании… свободы договора...  п.2 ст.421 ГК РФ - Стороны могут заключить договор, как предусмотренный, так и не предусмотренный законом или иными правовыми актами.  п.3 ст.421 ГК РФ - Стороны могут заключить договор, в котором содержатся элементы различных договоров, предусмотренных законом или иными правовыми актами (смешанный договор).     </vt:lpstr>
      <vt:lpstr>    Принципы диспозитивности и свободы договора  п.2 ст.1 ГК РФ - Граждане (физические лица) и юридические лица приобретают и осуществляют свои гражданские права своей волей и в своем интересе. Они свободны в установлении своих прав и обязанностей на основе договора и в определении любых не противоречащих законодательству условий договора. Гражданские права могут быть ограничены на основании федерального закона и только в той мере, в какой это необходимо в целях защиты основ конституционного строя, нравственности, здоровья, прав и законных интересов других лиц, обеспечения обороны страны и безопасности государства.      </vt:lpstr>
      <vt:lpstr>      Приказ Минтранса России от 31.07.2009 № 128 "Об утверждении Федеральных авиационных правил "Подготовка и выполнение полетов в гражданской авиации Российской Федерации" (далее - ФАП-128)  Предмет регулирования ФАП-128 (п.1.1.): Правила устанавливают правила подготовки воздушного судна и его экипажа к полету, обеспечения и выполнения полетов в гражданской авиации, а также аэронавигационного обслуживания полетов в Российской Федерации, и разработаны в соответствии со статьями 67, 68, 69, 71, 74, 79, пунктом 2 статьи 87, пунктами 1 и 2 статьи 114 Федерального закона от 19 марта 1997 г. N 60-ФЗ "Воздушный кодекс Российской Федерации".       </vt:lpstr>
      <vt:lpstr>        ФАП-128 ,VI. Общие правила выполнения авиационных работ  6.2. Авиационные работы в зависимости от их цели, правил выполнения и технологии их выполнения подразделяются на следующие виды: ???  авиационно-химические работы; воздушные съемки; лесоавиационные работы; строительно-монтажные и погрузочно-разгрузочные работы; работы с целью оказания медицинской помощи; летные проверки наземных средств радиотехнического обеспечения полетов, авиационной электросвязи и систем светосигнального оборудования аэродромов гражданской авиации.          </vt:lpstr>
      <vt:lpstr>Презентация PowerPoint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</dc:creator>
  <cp:lastModifiedBy>Oleg Aksamentov</cp:lastModifiedBy>
  <cp:revision>68</cp:revision>
  <cp:lastPrinted>2017-01-19T06:41:13Z</cp:lastPrinted>
  <dcterms:created xsi:type="dcterms:W3CDTF">2014-07-29T11:50:28Z</dcterms:created>
  <dcterms:modified xsi:type="dcterms:W3CDTF">2017-11-24T05:08:13Z</dcterms:modified>
</cp:coreProperties>
</file>