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3"/>
  </p:notesMasterIdLst>
  <p:sldIdLst>
    <p:sldId id="547" r:id="rId2"/>
    <p:sldId id="571" r:id="rId3"/>
    <p:sldId id="544" r:id="rId4"/>
    <p:sldId id="551" r:id="rId5"/>
    <p:sldId id="568" r:id="rId6"/>
    <p:sldId id="570" r:id="rId7"/>
    <p:sldId id="581" r:id="rId8"/>
    <p:sldId id="576" r:id="rId9"/>
    <p:sldId id="582" r:id="rId10"/>
    <p:sldId id="557" r:id="rId11"/>
    <p:sldId id="558" r:id="rId12"/>
    <p:sldId id="560" r:id="rId13"/>
    <p:sldId id="575" r:id="rId14"/>
    <p:sldId id="574" r:id="rId15"/>
    <p:sldId id="583" r:id="rId16"/>
    <p:sldId id="569" r:id="rId17"/>
    <p:sldId id="578" r:id="rId18"/>
    <p:sldId id="577" r:id="rId19"/>
    <p:sldId id="554" r:id="rId20"/>
    <p:sldId id="532" r:id="rId21"/>
    <p:sldId id="566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B2628B-44CC-4D16-B512-58ACB23D5DAF}">
          <p14:sldIdLst>
            <p14:sldId id="547"/>
            <p14:sldId id="571"/>
            <p14:sldId id="544"/>
            <p14:sldId id="551"/>
            <p14:sldId id="568"/>
            <p14:sldId id="570"/>
            <p14:sldId id="581"/>
            <p14:sldId id="576"/>
            <p14:sldId id="582"/>
            <p14:sldId id="557"/>
            <p14:sldId id="558"/>
            <p14:sldId id="560"/>
            <p14:sldId id="575"/>
            <p14:sldId id="574"/>
            <p14:sldId id="583"/>
            <p14:sldId id="569"/>
            <p14:sldId id="578"/>
            <p14:sldId id="577"/>
            <p14:sldId id="554"/>
            <p14:sldId id="532"/>
            <p14:sldId id="5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CA4242"/>
    <a:srgbClr val="EFC7C7"/>
    <a:srgbClr val="DC8484"/>
    <a:srgbClr val="7E0000"/>
    <a:srgbClr val="9A081D"/>
    <a:srgbClr val="A4081E"/>
    <a:srgbClr val="691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87" d="100"/>
          <a:sy n="87" d="100"/>
        </p:scale>
        <p:origin x="-17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7;&#1074;&#1086;&#1076;%20&#1085;&#1072;&#1088;&#1072;&#1073;&#1086;&#1090;&#1082;&#1080;%20&#1087;&#1086;%20&#1074;&#1077;&#1088;&#1090;&#1086;&#1083;&#1077;&#1090;&#1072;&#10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0;&#1072;-32\&#1050;&#1072;-32_1994-201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0;&#1072;-32\&#1050;&#1072;-32_1994-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2;&#1080;-26\&#1052;&#1080;-26_1994-201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2;&#1080;-26\&#1052;&#1080;-26_1994-2016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khmad\Desktop\&#1040;&#1085;&#1072;&#1083;&#1080;&#1079;%20&#1089;&#1085;&#1080;&#1078;&#1077;&#1085;&#1080;&#1103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khmad\Desktop\&#1040;&#1085;&#1072;&#1083;&#1080;&#1079;%20&#1089;&#1085;&#1080;&#1078;&#1077;&#1085;&#1080;&#1103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khmad\Desktop\&#1040;&#1085;&#1072;&#1083;&#1080;&#1079;%20&#1089;&#1085;&#1080;&#1078;&#1077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7;&#1074;&#1086;&#1076;%20&#1085;&#1072;&#1088;&#1072;&#1073;&#1086;&#1090;&#1082;&#1080;%20&#1087;&#1086;%20&#1074;&#1077;&#1088;&#1090;&#1086;&#1083;&#1077;&#1090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7;&#1074;&#1086;&#1076;%20&#1085;&#1072;&#1088;&#1072;&#1073;&#1086;&#1090;&#1082;&#1080;%20&#1087;&#1086;%20&#1074;&#1077;&#1088;&#1090;&#1086;&#1083;&#1077;&#1090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2;&#1080;-2\&#1052;&#1080;-2_1994-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2;&#1080;-2\&#1052;&#1080;-2_1994-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6;&#1072;&#1085;&#1085;&#1080;&#1077;%20&#1089;&#1077;&#1088;&#1080;&#1080;%20&#1052;&#1080;-8\&#1052;&#1080;-8&#1058;_&#1050;&#1086;&#1083;-&#1074;&#1086;_&#1053;&#1072;&#1083;&#1077;&#1090;_1994-201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6;&#1072;&#1085;&#1085;&#1080;&#1077;%20&#1089;&#1077;&#1088;&#1080;&#1080;%20&#1052;&#1080;-8\&#1052;&#1080;-8&#1058;_&#1050;&#1086;&#1083;-&#1074;&#1086;_&#1053;&#1072;&#1083;&#1077;&#1090;_1994-201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5;&#1086;&#1079;&#1076;&#1085;&#1080;&#1077;%20&#1089;&#1077;&#1088;&#1080;&#1080;%20&#1052;&#1080;-8\&#1052;&#1080;-8_&#1052;&#1058;&#1042;_&#1040;&#1052;&#1058;_1994-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84;&#1080;&#1083;&#1100;\2.%20&#1060;&#1086;&#1088;&#1091;&#1084;_&#1069;&#1082;&#1086;&#1085;&#1086;&#1084;&#1080;&#1082;&#1072;%20&#1074;&#1077;&#1088;&#1090;.&#1072;&#1074;&#1080;&#1072;&#1094;&#1080;&#1080;\&#1089;&#1090;&#1072;&#1090;&#1080;&#1089;&#1090;&#1080;&#1082;&#1072;%20&#1042;&#1057;\&#1089;&#1074;&#1077;&#1076;&#1077;&#1085;&#1080;&#1103;%20&#1080;&#1079;%20&#1043;&#1054;&#1057;&#1053;&#1048;&#1048;%20&#1043;&#1040;%2022.11.2017\&#1055;&#1086;&#1079;&#1076;&#1085;&#1080;&#1077;%20&#1089;&#1077;&#1088;&#1080;&#1080;%20&#1052;&#1080;-8\&#1052;&#1080;-8_&#1052;&#1058;&#1042;_&#1040;&#1052;&#1058;_1994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2017 </a:t>
            </a:r>
            <a:r>
              <a:rPr lang="ru-RU" baseline="0" dirty="0"/>
              <a:t>г.</a:t>
            </a:r>
            <a:endParaRPr lang="ru-RU" dirty="0"/>
          </a:p>
        </c:rich>
      </c:tx>
      <c:layout>
        <c:manualLayout>
          <c:xMode val="edge"/>
          <c:yMode val="edge"/>
          <c:x val="0.79481255468066492"/>
          <c:y val="5.09259259259259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40682414698143E-3"/>
          <c:y val="5.6996192342265002E-2"/>
          <c:w val="0.74119050743657044"/>
          <c:h val="0.88465759696734036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14"/>
          <c:dPt>
            <c:idx val="0"/>
            <c:bubble3D val="0"/>
            <c:explosion val="10"/>
            <c:spPr>
              <a:solidFill>
                <a:srgbClr val="C00000"/>
              </a:solidFill>
            </c:spPr>
          </c:dPt>
          <c:dPt>
            <c:idx val="1"/>
            <c:bubble3D val="0"/>
            <c:explosion val="2"/>
            <c:spPr>
              <a:solidFill>
                <a:srgbClr val="002060"/>
              </a:solidFill>
            </c:spPr>
          </c:dPt>
          <c:dPt>
            <c:idx val="2"/>
            <c:bubble3D val="0"/>
            <c:explosion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8185520559930011"/>
                  <c:y val="-0.112216066901657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7441601049868766E-2"/>
                  <c:y val="-3.9427437355445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Лист3!$C$26:$C$28</c:f>
              <c:strCache>
                <c:ptCount val="3"/>
                <c:pt idx="0">
                  <c:v>Вертолеты типа Ми, Ка, Ансат</c:v>
                </c:pt>
                <c:pt idx="1">
                  <c:v>R,EC,Bell,AW,BK,BO,SA,</c:v>
                </c:pt>
                <c:pt idx="2">
                  <c:v>прочие (штучные)</c:v>
                </c:pt>
              </c:strCache>
            </c:strRef>
          </c:cat>
          <c:val>
            <c:numRef>
              <c:f>Лист3!$D$26:$D$28</c:f>
              <c:numCache>
                <c:formatCode>General</c:formatCode>
                <c:ptCount val="3"/>
                <c:pt idx="0" formatCode="#,##0">
                  <c:v>1818</c:v>
                </c:pt>
                <c:pt idx="1">
                  <c:v>788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651531058617661"/>
          <c:y val="0.18686643336249636"/>
          <c:w val="0.21126246719160108"/>
          <c:h val="0.7511515748031496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87320860215307E-2"/>
          <c:y val="6.4593304535917065E-2"/>
          <c:w val="0.90880441859502958"/>
          <c:h val="0.74467791159418495"/>
        </c:manualLayout>
      </c:layout>
      <c:lineChart>
        <c:grouping val="standard"/>
        <c:varyColors val="0"/>
        <c:ser>
          <c:idx val="2"/>
          <c:order val="0"/>
          <c:tx>
            <c:v>Всего ВС в Реестре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6"/>
              <c:layout>
                <c:manualLayout>
                  <c:x val="-4.3729406387470089E-2"/>
                  <c:y val="4.1148423334979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8212520249980805E-2"/>
                  <c:y val="-5.760779266897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9748764174986489E-2"/>
                  <c:y val="-4.526326566847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'[Ка-32_1994-2016.xls]Лист1'!$B$5:$B$27</c:f>
              <c:numCache>
                <c:formatCode>General</c:formatCode>
                <c:ptCount val="23"/>
                <c:pt idx="6">
                  <c:v>77</c:v>
                </c:pt>
                <c:pt idx="7">
                  <c:v>73</c:v>
                </c:pt>
                <c:pt idx="8">
                  <c:v>66</c:v>
                </c:pt>
                <c:pt idx="9">
                  <c:v>66</c:v>
                </c:pt>
                <c:pt idx="10">
                  <c:v>56</c:v>
                </c:pt>
                <c:pt idx="11">
                  <c:v>56</c:v>
                </c:pt>
                <c:pt idx="12">
                  <c:v>56</c:v>
                </c:pt>
                <c:pt idx="13">
                  <c:v>56</c:v>
                </c:pt>
                <c:pt idx="14">
                  <c:v>53</c:v>
                </c:pt>
                <c:pt idx="15">
                  <c:v>49</c:v>
                </c:pt>
                <c:pt idx="16">
                  <c:v>48</c:v>
                </c:pt>
                <c:pt idx="17">
                  <c:v>48</c:v>
                </c:pt>
                <c:pt idx="18">
                  <c:v>47</c:v>
                </c:pt>
                <c:pt idx="19">
                  <c:v>49</c:v>
                </c:pt>
                <c:pt idx="20">
                  <c:v>47</c:v>
                </c:pt>
                <c:pt idx="21">
                  <c:v>46</c:v>
                </c:pt>
                <c:pt idx="22">
                  <c:v>46</c:v>
                </c:pt>
              </c:numCache>
            </c:numRef>
          </c:val>
          <c:smooth val="0"/>
        </c:ser>
        <c:ser>
          <c:idx val="0"/>
          <c:order val="1"/>
          <c:tx>
            <c:v>число ВС, заявленных к полетам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10"/>
              <c:layout>
                <c:manualLayout>
                  <c:x val="-1.6927512149988472E-2"/>
                  <c:y val="5.760779266897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159390187485628E-2"/>
                  <c:y val="-4.526326566847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2695634112491316E-2"/>
                  <c:y val="-5.3492950335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'[Ка-32_1994-2016.xls]Лист1'!$C$5:$C$27</c:f>
              <c:numCache>
                <c:formatCode>General</c:formatCode>
                <c:ptCount val="23"/>
                <c:pt idx="0">
                  <c:v>57</c:v>
                </c:pt>
                <c:pt idx="1">
                  <c:v>56</c:v>
                </c:pt>
                <c:pt idx="2">
                  <c:v>64</c:v>
                </c:pt>
                <c:pt idx="3">
                  <c:v>55</c:v>
                </c:pt>
                <c:pt idx="4">
                  <c:v>65</c:v>
                </c:pt>
                <c:pt idx="5">
                  <c:v>56</c:v>
                </c:pt>
                <c:pt idx="6">
                  <c:v>55</c:v>
                </c:pt>
                <c:pt idx="7">
                  <c:v>41</c:v>
                </c:pt>
                <c:pt idx="8">
                  <c:v>47</c:v>
                </c:pt>
                <c:pt idx="9">
                  <c:v>55</c:v>
                </c:pt>
                <c:pt idx="10">
                  <c:v>56</c:v>
                </c:pt>
                <c:pt idx="11">
                  <c:v>54</c:v>
                </c:pt>
                <c:pt idx="12">
                  <c:v>50</c:v>
                </c:pt>
                <c:pt idx="13">
                  <c:v>49</c:v>
                </c:pt>
                <c:pt idx="14">
                  <c:v>49</c:v>
                </c:pt>
                <c:pt idx="15">
                  <c:v>46</c:v>
                </c:pt>
                <c:pt idx="16">
                  <c:v>39</c:v>
                </c:pt>
                <c:pt idx="17">
                  <c:v>34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32</c:v>
                </c:pt>
                <c:pt idx="22">
                  <c:v>32</c:v>
                </c:pt>
              </c:numCache>
            </c:numRef>
          </c:val>
          <c:smooth val="0"/>
        </c:ser>
        <c:ser>
          <c:idx val="1"/>
          <c:order val="2"/>
          <c:tx>
            <c:v>Число ВС с налетом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1"/>
              <c:layout>
                <c:manualLayout>
                  <c:x val="-2.1159390187485538E-2"/>
                  <c:y val="-5.760779266897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212520249980702E-3"/>
                  <c:y val="6.172263500246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391268224982631E-2"/>
                  <c:y val="-5.760779266897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5516886137489385E-2"/>
                  <c:y val="5.760779266897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8212520249980805E-2"/>
                  <c:y val="6.172263500246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9748764174986489E-2"/>
                  <c:y val="5.3492950335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'[Ка-32_1994-2016.xls]Лист1'!$D$5:$D$27</c:f>
              <c:numCache>
                <c:formatCode>General</c:formatCode>
                <c:ptCount val="23"/>
                <c:pt idx="0">
                  <c:v>26</c:v>
                </c:pt>
                <c:pt idx="1">
                  <c:v>36</c:v>
                </c:pt>
                <c:pt idx="2">
                  <c:v>34</c:v>
                </c:pt>
                <c:pt idx="3">
                  <c:v>31</c:v>
                </c:pt>
                <c:pt idx="4">
                  <c:v>20</c:v>
                </c:pt>
                <c:pt idx="5">
                  <c:v>20</c:v>
                </c:pt>
                <c:pt idx="6">
                  <c:v>21</c:v>
                </c:pt>
                <c:pt idx="7">
                  <c:v>19</c:v>
                </c:pt>
                <c:pt idx="8">
                  <c:v>23</c:v>
                </c:pt>
                <c:pt idx="9">
                  <c:v>25</c:v>
                </c:pt>
                <c:pt idx="10">
                  <c:v>27</c:v>
                </c:pt>
                <c:pt idx="11">
                  <c:v>26</c:v>
                </c:pt>
                <c:pt idx="12">
                  <c:v>26</c:v>
                </c:pt>
                <c:pt idx="13">
                  <c:v>27</c:v>
                </c:pt>
                <c:pt idx="14">
                  <c:v>23</c:v>
                </c:pt>
                <c:pt idx="15">
                  <c:v>24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29</c:v>
                </c:pt>
                <c:pt idx="20">
                  <c:v>30</c:v>
                </c:pt>
                <c:pt idx="21">
                  <c:v>27</c:v>
                </c:pt>
                <c:pt idx="22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51648"/>
        <c:axId val="195155584"/>
      </c:lineChart>
      <c:catAx>
        <c:axId val="1962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55584"/>
        <c:crosses val="autoZero"/>
        <c:auto val="1"/>
        <c:lblAlgn val="ctr"/>
        <c:lblOffset val="100"/>
        <c:noMultiLvlLbl val="0"/>
      </c:catAx>
      <c:valAx>
        <c:axId val="195155584"/>
        <c:scaling>
          <c:orientation val="minMax"/>
          <c:max val="80"/>
          <c:min val="1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6251648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3.5981620549359349E-2"/>
          <c:y val="0.88735339167648031"/>
          <c:w val="0.88185899641722154"/>
          <c:h val="8.072444023675928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Среднегодовой налет по парку вертолетов Ка-32 в л.ч.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018012730978863E-2"/>
          <c:y val="0.14219610519466092"/>
          <c:w val="0.90643963925026794"/>
          <c:h val="0.7510032156548078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2589366407721086E-3"/>
                  <c:y val="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'[Ка-32_1994-2016.xls]Лист1'!$G$5:$G$27</c:f>
              <c:numCache>
                <c:formatCode>#,##0</c:formatCode>
                <c:ptCount val="23"/>
                <c:pt idx="0">
                  <c:v>162.38461538461539</c:v>
                </c:pt>
                <c:pt idx="1">
                  <c:v>176.61111111111111</c:v>
                </c:pt>
                <c:pt idx="2">
                  <c:v>175.08823529411765</c:v>
                </c:pt>
                <c:pt idx="3">
                  <c:v>204.09677419354838</c:v>
                </c:pt>
                <c:pt idx="4">
                  <c:v>126.6</c:v>
                </c:pt>
                <c:pt idx="5">
                  <c:v>135.55000000000001</c:v>
                </c:pt>
                <c:pt idx="6">
                  <c:v>89.428571428571431</c:v>
                </c:pt>
                <c:pt idx="7">
                  <c:v>112.68421052631579</c:v>
                </c:pt>
                <c:pt idx="8">
                  <c:v>111.43478260869566</c:v>
                </c:pt>
                <c:pt idx="9">
                  <c:v>167.52</c:v>
                </c:pt>
                <c:pt idx="10">
                  <c:v>237.25925925925927</c:v>
                </c:pt>
                <c:pt idx="11">
                  <c:v>169.61538461538461</c:v>
                </c:pt>
                <c:pt idx="12">
                  <c:v>128.92307692307693</c:v>
                </c:pt>
                <c:pt idx="13">
                  <c:v>177.25925925925927</c:v>
                </c:pt>
                <c:pt idx="14">
                  <c:v>172.60869565217391</c:v>
                </c:pt>
                <c:pt idx="15">
                  <c:v>151.5</c:v>
                </c:pt>
                <c:pt idx="16">
                  <c:v>197.65384615384616</c:v>
                </c:pt>
                <c:pt idx="17">
                  <c:v>143</c:v>
                </c:pt>
                <c:pt idx="18">
                  <c:v>157.84615384615384</c:v>
                </c:pt>
                <c:pt idx="19">
                  <c:v>149.65517241379311</c:v>
                </c:pt>
                <c:pt idx="20">
                  <c:v>117.4</c:v>
                </c:pt>
                <c:pt idx="21">
                  <c:v>91.407407407407405</c:v>
                </c:pt>
                <c:pt idx="22">
                  <c:v>114.90909090909091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53184"/>
        <c:axId val="195153280"/>
      </c:lineChart>
      <c:catAx>
        <c:axId val="19625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53280"/>
        <c:crosses val="autoZero"/>
        <c:auto val="1"/>
        <c:lblAlgn val="ctr"/>
        <c:lblOffset val="100"/>
        <c:noMultiLvlLbl val="0"/>
      </c:catAx>
      <c:valAx>
        <c:axId val="195153280"/>
        <c:scaling>
          <c:orientation val="minMax"/>
          <c:max val="250"/>
          <c:min val="50"/>
        </c:scaling>
        <c:delete val="0"/>
        <c:axPos val="l"/>
        <c:majorGridlines/>
        <c:minorGridlines/>
        <c:numFmt formatCode="#,##0" sourceLinked="1"/>
        <c:majorTickMark val="out"/>
        <c:minorTickMark val="none"/>
        <c:tickLblPos val="nextTo"/>
        <c:crossAx val="196253184"/>
        <c:crosses val="autoZero"/>
        <c:crossBetween val="between"/>
        <c:min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88495284859444E-2"/>
          <c:y val="6.0478491832088498E-2"/>
          <c:w val="0.94851695478374409"/>
          <c:h val="0.74843542667962526"/>
        </c:manualLayout>
      </c:layout>
      <c:lineChart>
        <c:grouping val="standard"/>
        <c:varyColors val="0"/>
        <c:ser>
          <c:idx val="2"/>
          <c:order val="0"/>
          <c:tx>
            <c:v>Всего ВС в Реестре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21"/>
              <c:layout>
                <c:manualLayout>
                  <c:x val="-1.9856279844446486E-2"/>
                  <c:y val="6.011843212785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'[Ми-26_1994-2016.xls]Лист1 (2)'!$B$5:$B$27</c:f>
              <c:numCache>
                <c:formatCode>General</c:formatCode>
                <c:ptCount val="23"/>
                <c:pt idx="6">
                  <c:v>66</c:v>
                </c:pt>
                <c:pt idx="7">
                  <c:v>61</c:v>
                </c:pt>
                <c:pt idx="8">
                  <c:v>62</c:v>
                </c:pt>
                <c:pt idx="9">
                  <c:v>64</c:v>
                </c:pt>
                <c:pt idx="10">
                  <c:v>65</c:v>
                </c:pt>
                <c:pt idx="11">
                  <c:v>63</c:v>
                </c:pt>
                <c:pt idx="12">
                  <c:v>66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69</c:v>
                </c:pt>
                <c:pt idx="17">
                  <c:v>69</c:v>
                </c:pt>
                <c:pt idx="18">
                  <c:v>66</c:v>
                </c:pt>
                <c:pt idx="19">
                  <c:v>69</c:v>
                </c:pt>
                <c:pt idx="20">
                  <c:v>68</c:v>
                </c:pt>
                <c:pt idx="21">
                  <c:v>69</c:v>
                </c:pt>
                <c:pt idx="22">
                  <c:v>67</c:v>
                </c:pt>
              </c:numCache>
            </c:numRef>
          </c:val>
          <c:smooth val="0"/>
        </c:ser>
        <c:ser>
          <c:idx val="0"/>
          <c:order val="1"/>
          <c:tx>
            <c:v>число ВС, заявленных к полетам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2.1274585547621239E-2"/>
                  <c:y val="-6.3875834135849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1346445625397886E-2"/>
                  <c:y val="3.757402007991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'[Ми-26_1994-2016.xls]Лист1 (2)'!$C$5:$C$27</c:f>
              <c:numCache>
                <c:formatCode>General</c:formatCode>
                <c:ptCount val="23"/>
                <c:pt idx="0">
                  <c:v>43</c:v>
                </c:pt>
                <c:pt idx="1">
                  <c:v>44</c:v>
                </c:pt>
                <c:pt idx="2">
                  <c:v>36</c:v>
                </c:pt>
                <c:pt idx="3">
                  <c:v>53</c:v>
                </c:pt>
                <c:pt idx="4">
                  <c:v>56</c:v>
                </c:pt>
                <c:pt idx="5">
                  <c:v>41</c:v>
                </c:pt>
                <c:pt idx="6">
                  <c:v>57</c:v>
                </c:pt>
                <c:pt idx="7">
                  <c:v>46</c:v>
                </c:pt>
                <c:pt idx="8">
                  <c:v>54</c:v>
                </c:pt>
                <c:pt idx="9">
                  <c:v>58</c:v>
                </c:pt>
                <c:pt idx="10">
                  <c:v>56</c:v>
                </c:pt>
                <c:pt idx="11">
                  <c:v>50</c:v>
                </c:pt>
                <c:pt idx="12">
                  <c:v>55</c:v>
                </c:pt>
                <c:pt idx="13">
                  <c:v>57</c:v>
                </c:pt>
                <c:pt idx="14">
                  <c:v>56</c:v>
                </c:pt>
                <c:pt idx="15">
                  <c:v>57</c:v>
                </c:pt>
                <c:pt idx="16">
                  <c:v>57</c:v>
                </c:pt>
                <c:pt idx="17">
                  <c:v>59</c:v>
                </c:pt>
                <c:pt idx="18">
                  <c:v>60</c:v>
                </c:pt>
                <c:pt idx="19">
                  <c:v>56</c:v>
                </c:pt>
                <c:pt idx="20">
                  <c:v>55</c:v>
                </c:pt>
                <c:pt idx="21">
                  <c:v>57</c:v>
                </c:pt>
                <c:pt idx="22">
                  <c:v>56</c:v>
                </c:pt>
              </c:numCache>
            </c:numRef>
          </c:val>
          <c:smooth val="0"/>
        </c:ser>
        <c:ser>
          <c:idx val="1"/>
          <c:order val="2"/>
          <c:tx>
            <c:v>Число ВС с налетом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5.6732228126989952E-3"/>
                  <c:y val="-5.636103011986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549171095242469E-3"/>
                  <c:y val="2.630181405593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601362734922238E-2"/>
                  <c:y val="-5.636103011986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5601362734922238E-2"/>
                  <c:y val="4.884622610388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9856279844446486E-2"/>
                  <c:y val="4.884622610388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'[Ми-26_1994-2016.xls]Лист1 (2)'!$D$5:$D$27</c:f>
              <c:numCache>
                <c:formatCode>General</c:formatCode>
                <c:ptCount val="23"/>
                <c:pt idx="0">
                  <c:v>18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13</c:v>
                </c:pt>
                <c:pt idx="5">
                  <c:v>6</c:v>
                </c:pt>
                <c:pt idx="6">
                  <c:v>10</c:v>
                </c:pt>
                <c:pt idx="7">
                  <c:v>16</c:v>
                </c:pt>
                <c:pt idx="8">
                  <c:v>30</c:v>
                </c:pt>
                <c:pt idx="9">
                  <c:v>25</c:v>
                </c:pt>
                <c:pt idx="10">
                  <c:v>25</c:v>
                </c:pt>
                <c:pt idx="11">
                  <c:v>28</c:v>
                </c:pt>
                <c:pt idx="12">
                  <c:v>27</c:v>
                </c:pt>
                <c:pt idx="13">
                  <c:v>31</c:v>
                </c:pt>
                <c:pt idx="14">
                  <c:v>31</c:v>
                </c:pt>
                <c:pt idx="15">
                  <c:v>34</c:v>
                </c:pt>
                <c:pt idx="16">
                  <c:v>38</c:v>
                </c:pt>
                <c:pt idx="17">
                  <c:v>38</c:v>
                </c:pt>
                <c:pt idx="18">
                  <c:v>35</c:v>
                </c:pt>
                <c:pt idx="19">
                  <c:v>33</c:v>
                </c:pt>
                <c:pt idx="20">
                  <c:v>31</c:v>
                </c:pt>
                <c:pt idx="21">
                  <c:v>28</c:v>
                </c:pt>
                <c:pt idx="22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82720"/>
        <c:axId val="196806336"/>
      </c:lineChart>
      <c:catAx>
        <c:axId val="1963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806336"/>
        <c:crosses val="autoZero"/>
        <c:auto val="1"/>
        <c:lblAlgn val="ctr"/>
        <c:lblOffset val="100"/>
        <c:noMultiLvlLbl val="0"/>
      </c:catAx>
      <c:valAx>
        <c:axId val="196806336"/>
        <c:scaling>
          <c:orientation val="minMax"/>
          <c:max val="70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638272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3.5981620549359349E-2"/>
          <c:y val="0.88735339167648031"/>
          <c:w val="0.88185899641722154"/>
          <c:h val="8.072444023675928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Среднегодовой налет по парку вертолетов Ми-26 в л.ч.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216752800004289E-2"/>
          <c:y val="0.18499749414995315"/>
          <c:w val="0.90643963925026794"/>
          <c:h val="0.7146917150919975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8398063028494649E-2"/>
                  <c:y val="-6.2248010943232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138353574220565E-2"/>
                  <c:y val="5.187334245269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3.5497578785618329E-2"/>
                  <c:y val="-6.224841939474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9.9393220599731311E-3"/>
                  <c:y val="-5.70610851494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'[Ми-26_1994-2016.xls]Лист1 (2)'!$G$5:$G$27</c:f>
              <c:numCache>
                <c:formatCode>#,##0</c:formatCode>
                <c:ptCount val="23"/>
                <c:pt idx="0">
                  <c:v>72.055555555555557</c:v>
                </c:pt>
                <c:pt idx="1">
                  <c:v>86.916666666666671</c:v>
                </c:pt>
                <c:pt idx="2">
                  <c:v>114.7</c:v>
                </c:pt>
                <c:pt idx="3">
                  <c:v>239.61538461538461</c:v>
                </c:pt>
                <c:pt idx="4">
                  <c:v>154.30769230769232</c:v>
                </c:pt>
                <c:pt idx="5">
                  <c:v>184.66666666666666</c:v>
                </c:pt>
                <c:pt idx="6">
                  <c:v>369.1</c:v>
                </c:pt>
                <c:pt idx="7">
                  <c:v>300.4375</c:v>
                </c:pt>
                <c:pt idx="8">
                  <c:v>295.86666666666667</c:v>
                </c:pt>
                <c:pt idx="9">
                  <c:v>281.12</c:v>
                </c:pt>
                <c:pt idx="10">
                  <c:v>305.95999999999998</c:v>
                </c:pt>
                <c:pt idx="11">
                  <c:v>288.25</c:v>
                </c:pt>
                <c:pt idx="12">
                  <c:v>350.7037037037037</c:v>
                </c:pt>
                <c:pt idx="13">
                  <c:v>327.87096774193549</c:v>
                </c:pt>
                <c:pt idx="14">
                  <c:v>270.03225806451616</c:v>
                </c:pt>
                <c:pt idx="15">
                  <c:v>245.76470588235293</c:v>
                </c:pt>
                <c:pt idx="16">
                  <c:v>257.10526315789474</c:v>
                </c:pt>
                <c:pt idx="17">
                  <c:v>315.5263157894737</c:v>
                </c:pt>
                <c:pt idx="18">
                  <c:v>247.74285714285713</c:v>
                </c:pt>
                <c:pt idx="19">
                  <c:v>227.54545454545453</c:v>
                </c:pt>
                <c:pt idx="20">
                  <c:v>288.87096774193549</c:v>
                </c:pt>
                <c:pt idx="21">
                  <c:v>263.03571428571428</c:v>
                </c:pt>
                <c:pt idx="22">
                  <c:v>231.19230769230768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84256"/>
        <c:axId val="196805760"/>
      </c:lineChart>
      <c:catAx>
        <c:axId val="1963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805760"/>
        <c:crosses val="autoZero"/>
        <c:auto val="1"/>
        <c:lblAlgn val="ctr"/>
        <c:lblOffset val="100"/>
        <c:noMultiLvlLbl val="0"/>
      </c:catAx>
      <c:valAx>
        <c:axId val="196805760"/>
        <c:scaling>
          <c:orientation val="minMax"/>
          <c:max val="400"/>
          <c:min val="50"/>
        </c:scaling>
        <c:delete val="0"/>
        <c:axPos val="l"/>
        <c:majorGridlines/>
        <c:minorGridlines/>
        <c:numFmt formatCode="#,##0" sourceLinked="1"/>
        <c:majorTickMark val="out"/>
        <c:minorTickMark val="none"/>
        <c:tickLblPos val="nextTo"/>
        <c:crossAx val="196384256"/>
        <c:crosses val="autoZero"/>
        <c:crossBetween val="between"/>
        <c:min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038878351885"/>
          <c:y val="0.17296927589933611"/>
          <c:w val="0.64025071683557799"/>
          <c:h val="0.7110507951211980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34272"/>
        <c:axId val="195157312"/>
      </c:lineChart>
      <c:catAx>
        <c:axId val="19653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57312"/>
        <c:crosses val="autoZero"/>
        <c:auto val="1"/>
        <c:lblAlgn val="ctr"/>
        <c:lblOffset val="100"/>
        <c:noMultiLvlLbl val="0"/>
      </c:catAx>
      <c:valAx>
        <c:axId val="195157312"/>
        <c:scaling>
          <c:orientation val="minMax"/>
          <c:max val="450"/>
          <c:min val="50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196534272"/>
        <c:crosses val="autoZero"/>
        <c:crossBetween val="between"/>
        <c:minorUnit val="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438053265282363"/>
          <c:y val="0.19274978218794403"/>
          <c:w val="0.16723438767234389"/>
          <c:h val="0.290348221542635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9392891309146"/>
          <c:y val="0.17296927589933611"/>
          <c:w val="0.59807720296645162"/>
          <c:h val="0.71105079512119806"/>
        </c:manualLayout>
      </c:layout>
      <c:lineChart>
        <c:grouping val="standard"/>
        <c:varyColors val="0"/>
        <c:ser>
          <c:idx val="1"/>
          <c:order val="0"/>
          <c:tx>
            <c:v>Лизинг коммерч.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Лист1!$E$4:$M$4</c:f>
              <c:numCache>
                <c:formatCode>General</c:formatCode>
                <c:ptCount val="9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550</c:v>
                </c:pt>
                <c:pt idx="8">
                  <c:v>600</c:v>
                </c:pt>
              </c:numCache>
            </c:numRef>
          </c:cat>
          <c:val>
            <c:numRef>
              <c:f>Лист2!$C$25:$K$25</c:f>
              <c:numCache>
                <c:formatCode>#,##0.0</c:formatCode>
                <c:ptCount val="9"/>
                <c:pt idx="0">
                  <c:v>638.28388816484039</c:v>
                </c:pt>
                <c:pt idx="1">
                  <c:v>537.67558739482024</c:v>
                </c:pt>
                <c:pt idx="2">
                  <c:v>469.35322578470095</c:v>
                </c:pt>
                <c:pt idx="3">
                  <c:v>435.550566136025</c:v>
                </c:pt>
                <c:pt idx="4">
                  <c:v>399.88829261867744</c:v>
                </c:pt>
                <c:pt idx="5">
                  <c:v>368.98529640743783</c:v>
                </c:pt>
                <c:pt idx="6">
                  <c:v>346.88124404627132</c:v>
                </c:pt>
                <c:pt idx="7">
                  <c:v>326.9153390626596</c:v>
                </c:pt>
                <c:pt idx="8">
                  <c:v>320.51664066995369</c:v>
                </c:pt>
              </c:numCache>
            </c:numRef>
          </c:val>
          <c:smooth val="0"/>
        </c:ser>
        <c:ser>
          <c:idx val="2"/>
          <c:order val="1"/>
          <c:tx>
            <c:v>Лизинг льготный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Лист1!$E$4:$M$4</c:f>
              <c:numCache>
                <c:formatCode>General</c:formatCode>
                <c:ptCount val="9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550</c:v>
                </c:pt>
                <c:pt idx="8">
                  <c:v>600</c:v>
                </c:pt>
              </c:numCache>
            </c:numRef>
          </c:cat>
          <c:val>
            <c:numRef>
              <c:f>Лист2!$C$38:$K$38</c:f>
              <c:numCache>
                <c:formatCode>#,##0.0</c:formatCode>
                <c:ptCount val="9"/>
                <c:pt idx="0">
                  <c:v>514.34475534863157</c:v>
                </c:pt>
                <c:pt idx="1">
                  <c:v>438.52428114185318</c:v>
                </c:pt>
                <c:pt idx="2">
                  <c:v>386.72713724056177</c:v>
                </c:pt>
                <c:pt idx="3">
                  <c:v>364.72820452676274</c:v>
                </c:pt>
                <c:pt idx="4">
                  <c:v>337.91872621057297</c:v>
                </c:pt>
                <c:pt idx="5">
                  <c:v>313.90123737801167</c:v>
                </c:pt>
                <c:pt idx="6">
                  <c:v>297.30559091978779</c:v>
                </c:pt>
                <c:pt idx="7">
                  <c:v>281.84656349312905</c:v>
                </c:pt>
                <c:pt idx="8">
                  <c:v>279.20359639788404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36832"/>
        <c:axId val="196808640"/>
      </c:lineChart>
      <c:catAx>
        <c:axId val="19653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808640"/>
        <c:crosses val="autoZero"/>
        <c:auto val="1"/>
        <c:lblAlgn val="ctr"/>
        <c:lblOffset val="100"/>
        <c:noMultiLvlLbl val="0"/>
      </c:catAx>
      <c:valAx>
        <c:axId val="196808640"/>
        <c:scaling>
          <c:orientation val="minMax"/>
          <c:max val="650"/>
          <c:min val="250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crossAx val="196536832"/>
        <c:crosses val="autoZero"/>
        <c:crossBetween val="between"/>
        <c:minorUnit val="25"/>
      </c:valAx>
    </c:plotArea>
    <c:legend>
      <c:legendPos val="r"/>
      <c:layout>
        <c:manualLayout>
          <c:xMode val="edge"/>
          <c:yMode val="edge"/>
          <c:x val="0.77450459035348074"/>
          <c:y val="0.153117480834292"/>
          <c:w val="0.14820590342416304"/>
          <c:h val="0.363031644671962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5274888084244"/>
          <c:y val="0.1259512026674329"/>
          <c:w val="0.68891251732219605"/>
          <c:h val="0.71105079512119806"/>
        </c:manualLayout>
      </c:layout>
      <c:lineChart>
        <c:grouping val="standard"/>
        <c:varyColors val="0"/>
        <c:ser>
          <c:idx val="1"/>
          <c:order val="0"/>
          <c:tx>
            <c:v>Лизинг коммерч.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Лист1!$E$4:$M$4</c:f>
              <c:numCache>
                <c:formatCode>General</c:formatCode>
                <c:ptCount val="9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550</c:v>
                </c:pt>
                <c:pt idx="8">
                  <c:v>600</c:v>
                </c:pt>
              </c:numCache>
            </c:numRef>
          </c:cat>
          <c:val>
            <c:numRef>
              <c:f>Лист1!$E$7:$M$7</c:f>
              <c:numCache>
                <c:formatCode>General</c:formatCode>
                <c:ptCount val="9"/>
                <c:pt idx="0">
                  <c:v>367.88135593220341</c:v>
                </c:pt>
                <c:pt idx="1">
                  <c:v>294.30508474576271</c:v>
                </c:pt>
                <c:pt idx="2">
                  <c:v>245.25423728813558</c:v>
                </c:pt>
                <c:pt idx="3">
                  <c:v>210.21791767554481</c:v>
                </c:pt>
                <c:pt idx="4">
                  <c:v>183.9406779661017</c:v>
                </c:pt>
                <c:pt idx="5">
                  <c:v>163.50282485875707</c:v>
                </c:pt>
                <c:pt idx="6">
                  <c:v>147.15254237288136</c:v>
                </c:pt>
                <c:pt idx="7">
                  <c:v>133.77503852080122</c:v>
                </c:pt>
                <c:pt idx="8">
                  <c:v>122.62711864406779</c:v>
                </c:pt>
              </c:numCache>
            </c:numRef>
          </c:val>
          <c:smooth val="0"/>
        </c:ser>
        <c:ser>
          <c:idx val="2"/>
          <c:order val="1"/>
          <c:tx>
            <c:v>Лизинг льготный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Лист1!$E$4:$M$4</c:f>
              <c:numCache>
                <c:formatCode>General</c:formatCode>
                <c:ptCount val="9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550</c:v>
                </c:pt>
                <c:pt idx="8">
                  <c:v>600</c:v>
                </c:pt>
              </c:numCache>
            </c:numRef>
          </c:cat>
          <c:val>
            <c:numRef>
              <c:f>Лист1!$E$8:$M$8</c:f>
              <c:numCache>
                <c:formatCode>General</c:formatCode>
                <c:ptCount val="9"/>
                <c:pt idx="0">
                  <c:v>244.06779661016949</c:v>
                </c:pt>
                <c:pt idx="1">
                  <c:v>195.25423728813561</c:v>
                </c:pt>
                <c:pt idx="2">
                  <c:v>162.71186440677968</c:v>
                </c:pt>
                <c:pt idx="3">
                  <c:v>139.46731234866829</c:v>
                </c:pt>
                <c:pt idx="4">
                  <c:v>122.03389830508475</c:v>
                </c:pt>
                <c:pt idx="5">
                  <c:v>108.47457627118645</c:v>
                </c:pt>
                <c:pt idx="6">
                  <c:v>97.627118644067806</c:v>
                </c:pt>
                <c:pt idx="7">
                  <c:v>88.751926040061647</c:v>
                </c:pt>
                <c:pt idx="8">
                  <c:v>81.355932203389841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71680"/>
        <c:axId val="196810944"/>
      </c:lineChart>
      <c:catAx>
        <c:axId val="19687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810944"/>
        <c:crosses val="autoZero"/>
        <c:auto val="1"/>
        <c:lblAlgn val="ctr"/>
        <c:lblOffset val="100"/>
        <c:noMultiLvlLbl val="0"/>
      </c:catAx>
      <c:valAx>
        <c:axId val="196810944"/>
        <c:scaling>
          <c:orientation val="minMax"/>
          <c:min val="5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6871680"/>
        <c:crosses val="autoZero"/>
        <c:crossBetween val="between"/>
        <c:minorUnit val="25"/>
      </c:valAx>
    </c:plotArea>
    <c:legend>
      <c:legendPos val="r"/>
      <c:layout>
        <c:manualLayout>
          <c:xMode val="edge"/>
          <c:yMode val="edge"/>
          <c:x val="0.83531237427438365"/>
          <c:y val="0.13889053574185581"/>
          <c:w val="0.12992700729927006"/>
          <c:h val="0.263395399104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Вертолеты типа Ми, Ка и Ансат в 2017г.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2.386849949341628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11559296545544"/>
          <c:w val="0.76137274155581802"/>
          <c:h val="0.76981786112293449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2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pattFill prst="lgCheck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pattFill prst="smCheck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181118551088973"/>
                  <c:y val="7.5212524524464461E-2"/>
                </c:manualLayout>
              </c:layout>
              <c:numFmt formatCode="0.0%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509821015538065E-2"/>
                  <c:y val="-0.24261984720610183"/>
                </c:manualLayout>
              </c:layout>
              <c:numFmt formatCode="0.0%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151246865674764"/>
                  <c:y val="2.6399855493948809E-2"/>
                </c:manualLayout>
              </c:layout>
              <c:numFmt formatCode="0.0%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52714961475808"/>
                  <c:y val="-1.35043154932112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8610154134594675E-2"/>
                  <c:y val="-6.4147686184358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862466175766084E-2"/>
                  <c:y val="-8.31266059266232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1263235702815346E-2"/>
                  <c:y val="-0.104601880203733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2311208985647912"/>
                  <c:y val="-5.9938759935572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Лист3!$H$19:$H$26</c:f>
              <c:strCache>
                <c:ptCount val="8"/>
                <c:pt idx="0">
                  <c:v>Ми-2</c:v>
                </c:pt>
                <c:pt idx="1">
                  <c:v>Ми-8Т</c:v>
                </c:pt>
                <c:pt idx="2">
                  <c:v>Ми-8МТВ</c:v>
                </c:pt>
                <c:pt idx="3">
                  <c:v>Ми-26</c:v>
                </c:pt>
                <c:pt idx="4">
                  <c:v>Ка-26</c:v>
                </c:pt>
                <c:pt idx="5">
                  <c:v>Ка-32</c:v>
                </c:pt>
                <c:pt idx="6">
                  <c:v>Ка-226</c:v>
                </c:pt>
                <c:pt idx="7">
                  <c:v>Ансат</c:v>
                </c:pt>
              </c:strCache>
            </c:strRef>
          </c:cat>
          <c:val>
            <c:numRef>
              <c:f>Лист3!$I$19:$I$26</c:f>
              <c:numCache>
                <c:formatCode>General</c:formatCode>
                <c:ptCount val="8"/>
                <c:pt idx="0">
                  <c:v>445</c:v>
                </c:pt>
                <c:pt idx="1">
                  <c:v>865</c:v>
                </c:pt>
                <c:pt idx="2">
                  <c:v>338</c:v>
                </c:pt>
                <c:pt idx="3">
                  <c:v>66</c:v>
                </c:pt>
                <c:pt idx="4">
                  <c:v>48</c:v>
                </c:pt>
                <c:pt idx="5">
                  <c:v>44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316307792128891"/>
          <c:y val="0.17892092981393595"/>
          <c:w val="0.17740442157639569"/>
          <c:h val="0.75651324149198751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8352623843252E-2"/>
          <c:y val="4.4333541831092699E-2"/>
          <c:w val="0.9014656311914675"/>
          <c:h val="0.87596699959665048"/>
        </c:manualLayout>
      </c:layout>
      <c:areaChart>
        <c:grouping val="stacked"/>
        <c:varyColors val="0"/>
        <c:ser>
          <c:idx val="1"/>
          <c:order val="0"/>
          <c:tx>
            <c:strRef>
              <c:f>Лист1!$D$3</c:f>
              <c:strCache>
                <c:ptCount val="1"/>
                <c:pt idx="0">
                  <c:v>Ми8Т</c:v>
                </c:pt>
              </c:strCache>
            </c:strRef>
          </c:tx>
          <c:cat>
            <c:numRef>
              <c:f>Лист1!$A$4:$A$26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Лист1!$D$4:$D$26</c:f>
              <c:numCache>
                <c:formatCode>#,##0</c:formatCode>
                <c:ptCount val="23"/>
                <c:pt idx="0">
                  <c:v>211187</c:v>
                </c:pt>
                <c:pt idx="1">
                  <c:v>127649</c:v>
                </c:pt>
                <c:pt idx="2">
                  <c:v>127237</c:v>
                </c:pt>
                <c:pt idx="3">
                  <c:v>109112</c:v>
                </c:pt>
                <c:pt idx="4">
                  <c:v>167159</c:v>
                </c:pt>
                <c:pt idx="5">
                  <c:v>170392</c:v>
                </c:pt>
                <c:pt idx="6">
                  <c:v>162219</c:v>
                </c:pt>
                <c:pt idx="7">
                  <c:v>183731</c:v>
                </c:pt>
                <c:pt idx="8">
                  <c:v>195786</c:v>
                </c:pt>
                <c:pt idx="9">
                  <c:v>232868</c:v>
                </c:pt>
                <c:pt idx="10">
                  <c:v>249920</c:v>
                </c:pt>
                <c:pt idx="11">
                  <c:v>235481</c:v>
                </c:pt>
                <c:pt idx="12">
                  <c:v>261348</c:v>
                </c:pt>
                <c:pt idx="13">
                  <c:v>309267</c:v>
                </c:pt>
                <c:pt idx="14">
                  <c:v>283221</c:v>
                </c:pt>
                <c:pt idx="15">
                  <c:v>232378</c:v>
                </c:pt>
                <c:pt idx="16">
                  <c:v>271267</c:v>
                </c:pt>
                <c:pt idx="17">
                  <c:v>282177</c:v>
                </c:pt>
                <c:pt idx="18">
                  <c:v>284424</c:v>
                </c:pt>
                <c:pt idx="19">
                  <c:v>285466</c:v>
                </c:pt>
                <c:pt idx="20">
                  <c:v>253024</c:v>
                </c:pt>
                <c:pt idx="21">
                  <c:v>267140</c:v>
                </c:pt>
                <c:pt idx="22">
                  <c:v>264481</c:v>
                </c:pt>
              </c:numCache>
            </c:numRef>
          </c:val>
        </c:ser>
        <c:ser>
          <c:idx val="3"/>
          <c:order val="1"/>
          <c:tx>
            <c:strRef>
              <c:f>Лист1!$E$3</c:f>
              <c:strCache>
                <c:ptCount val="1"/>
                <c:pt idx="0">
                  <c:v>Ми-8МТВ</c:v>
                </c:pt>
              </c:strCache>
            </c:strRef>
          </c:tx>
          <c:spPr>
            <a:pattFill prst="lgCheck">
              <a:fgClr>
                <a:srgbClr val="FF0000"/>
              </a:fgClr>
              <a:bgClr>
                <a:schemeClr val="bg1"/>
              </a:bgClr>
            </a:pattFill>
          </c:spPr>
          <c:cat>
            <c:numRef>
              <c:f>Лист1!$A$4:$A$26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Лист1!$E$4:$E$26</c:f>
              <c:numCache>
                <c:formatCode>_-* #,##0_р_._-;\-* #,##0_р_._-;_-* "-"??_р_._-;_-@_-</c:formatCode>
                <c:ptCount val="23"/>
                <c:pt idx="0">
                  <c:v>11987</c:v>
                </c:pt>
                <c:pt idx="1">
                  <c:v>12612</c:v>
                </c:pt>
                <c:pt idx="2">
                  <c:v>18623</c:v>
                </c:pt>
                <c:pt idx="3">
                  <c:v>20865</c:v>
                </c:pt>
                <c:pt idx="4">
                  <c:v>18398</c:v>
                </c:pt>
                <c:pt idx="5">
                  <c:v>15876</c:v>
                </c:pt>
                <c:pt idx="6">
                  <c:v>26997</c:v>
                </c:pt>
                <c:pt idx="7">
                  <c:v>22674</c:v>
                </c:pt>
                <c:pt idx="8">
                  <c:v>39725</c:v>
                </c:pt>
                <c:pt idx="9">
                  <c:v>41623</c:v>
                </c:pt>
                <c:pt idx="10">
                  <c:v>48243</c:v>
                </c:pt>
                <c:pt idx="11">
                  <c:v>52400</c:v>
                </c:pt>
                <c:pt idx="12">
                  <c:v>56185</c:v>
                </c:pt>
                <c:pt idx="13">
                  <c:v>62323</c:v>
                </c:pt>
                <c:pt idx="14">
                  <c:v>84406</c:v>
                </c:pt>
                <c:pt idx="15">
                  <c:v>80109</c:v>
                </c:pt>
                <c:pt idx="16">
                  <c:v>91469</c:v>
                </c:pt>
                <c:pt idx="17">
                  <c:v>90154</c:v>
                </c:pt>
                <c:pt idx="18">
                  <c:v>91803</c:v>
                </c:pt>
                <c:pt idx="19">
                  <c:v>85415</c:v>
                </c:pt>
                <c:pt idx="20">
                  <c:v>84928</c:v>
                </c:pt>
                <c:pt idx="21">
                  <c:v>84806</c:v>
                </c:pt>
                <c:pt idx="22">
                  <c:v>87251</c:v>
                </c:pt>
              </c:numCache>
            </c:numRef>
          </c:val>
        </c:ser>
        <c:ser>
          <c:idx val="0"/>
          <c:order val="2"/>
          <c:tx>
            <c:strRef>
              <c:f>Лист1!$B$3</c:f>
              <c:strCache>
                <c:ptCount val="1"/>
                <c:pt idx="0">
                  <c:v>Ми-2</c:v>
                </c:pt>
              </c:strCache>
            </c:strRef>
          </c:tx>
          <c:cat>
            <c:numRef>
              <c:f>Лист1!$A$4:$A$26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Лист1!$B$4:$B$26</c:f>
              <c:numCache>
                <c:formatCode>_-* #,##0_р_._-;\-* #,##0_р_._-;_-* "-"??_р_._-;_-@_-</c:formatCode>
                <c:ptCount val="23"/>
                <c:pt idx="0">
                  <c:v>93705</c:v>
                </c:pt>
                <c:pt idx="1">
                  <c:v>61452</c:v>
                </c:pt>
                <c:pt idx="2">
                  <c:v>36997</c:v>
                </c:pt>
                <c:pt idx="3">
                  <c:v>39129</c:v>
                </c:pt>
                <c:pt idx="4">
                  <c:v>40075</c:v>
                </c:pt>
                <c:pt idx="5">
                  <c:v>24849</c:v>
                </c:pt>
                <c:pt idx="6">
                  <c:v>25481</c:v>
                </c:pt>
                <c:pt idx="7">
                  <c:v>31612</c:v>
                </c:pt>
                <c:pt idx="8">
                  <c:v>25160</c:v>
                </c:pt>
                <c:pt idx="9">
                  <c:v>29514</c:v>
                </c:pt>
                <c:pt idx="10">
                  <c:v>43249</c:v>
                </c:pt>
                <c:pt idx="11">
                  <c:v>43634</c:v>
                </c:pt>
                <c:pt idx="12">
                  <c:v>41134</c:v>
                </c:pt>
                <c:pt idx="13">
                  <c:v>43068</c:v>
                </c:pt>
                <c:pt idx="14">
                  <c:v>36375</c:v>
                </c:pt>
                <c:pt idx="15">
                  <c:v>27561</c:v>
                </c:pt>
                <c:pt idx="16">
                  <c:v>27608</c:v>
                </c:pt>
                <c:pt idx="17">
                  <c:v>25644</c:v>
                </c:pt>
                <c:pt idx="18">
                  <c:v>17782</c:v>
                </c:pt>
                <c:pt idx="19">
                  <c:v>17285</c:v>
                </c:pt>
                <c:pt idx="20">
                  <c:v>15782</c:v>
                </c:pt>
                <c:pt idx="21">
                  <c:v>12879</c:v>
                </c:pt>
                <c:pt idx="22">
                  <c:v>11614</c:v>
                </c:pt>
              </c:numCache>
            </c:numRef>
          </c:val>
        </c:ser>
        <c:ser>
          <c:idx val="2"/>
          <c:order val="3"/>
          <c:tx>
            <c:strRef>
              <c:f>Лист1!$F$3</c:f>
              <c:strCache>
                <c:ptCount val="1"/>
                <c:pt idx="0">
                  <c:v>Ка-32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Лист1!$A$4:$A$26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Лист1!$F$4:$F$26</c:f>
              <c:numCache>
                <c:formatCode>#,##0</c:formatCode>
                <c:ptCount val="23"/>
                <c:pt idx="0">
                  <c:v>4222</c:v>
                </c:pt>
                <c:pt idx="1">
                  <c:v>6358</c:v>
                </c:pt>
                <c:pt idx="2">
                  <c:v>5953</c:v>
                </c:pt>
                <c:pt idx="3">
                  <c:v>6327</c:v>
                </c:pt>
                <c:pt idx="4">
                  <c:v>2532</c:v>
                </c:pt>
                <c:pt idx="5">
                  <c:v>2711</c:v>
                </c:pt>
                <c:pt idx="6">
                  <c:v>1878</c:v>
                </c:pt>
                <c:pt idx="7">
                  <c:v>2141</c:v>
                </c:pt>
                <c:pt idx="8">
                  <c:v>2563</c:v>
                </c:pt>
                <c:pt idx="9">
                  <c:v>4188</c:v>
                </c:pt>
                <c:pt idx="10">
                  <c:v>6406</c:v>
                </c:pt>
                <c:pt idx="11">
                  <c:v>4410</c:v>
                </c:pt>
                <c:pt idx="12">
                  <c:v>3352</c:v>
                </c:pt>
                <c:pt idx="13">
                  <c:v>4786</c:v>
                </c:pt>
                <c:pt idx="14">
                  <c:v>3970</c:v>
                </c:pt>
                <c:pt idx="15">
                  <c:v>3636</c:v>
                </c:pt>
                <c:pt idx="16">
                  <c:v>5139</c:v>
                </c:pt>
                <c:pt idx="17">
                  <c:v>3718</c:v>
                </c:pt>
                <c:pt idx="18">
                  <c:v>4104</c:v>
                </c:pt>
                <c:pt idx="19">
                  <c:v>4340</c:v>
                </c:pt>
                <c:pt idx="20">
                  <c:v>3522</c:v>
                </c:pt>
                <c:pt idx="21">
                  <c:v>2468</c:v>
                </c:pt>
                <c:pt idx="22">
                  <c:v>2528</c:v>
                </c:pt>
              </c:numCache>
            </c:numRef>
          </c:val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Ми-26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Лист1!$A$4:$A$26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Лист1!$G$4:$G$26</c:f>
              <c:numCache>
                <c:formatCode>#,##0</c:formatCode>
                <c:ptCount val="23"/>
                <c:pt idx="0">
                  <c:v>1297</c:v>
                </c:pt>
                <c:pt idx="1">
                  <c:v>1043</c:v>
                </c:pt>
                <c:pt idx="2">
                  <c:v>1147</c:v>
                </c:pt>
                <c:pt idx="3">
                  <c:v>3115</c:v>
                </c:pt>
                <c:pt idx="4">
                  <c:v>2006</c:v>
                </c:pt>
                <c:pt idx="5">
                  <c:v>1108</c:v>
                </c:pt>
                <c:pt idx="6">
                  <c:v>3691</c:v>
                </c:pt>
                <c:pt idx="7">
                  <c:v>4807</c:v>
                </c:pt>
                <c:pt idx="8">
                  <c:v>8876</c:v>
                </c:pt>
                <c:pt idx="9">
                  <c:v>7028</c:v>
                </c:pt>
                <c:pt idx="10">
                  <c:v>7649</c:v>
                </c:pt>
                <c:pt idx="11">
                  <c:v>8071</c:v>
                </c:pt>
                <c:pt idx="12">
                  <c:v>9469</c:v>
                </c:pt>
                <c:pt idx="13">
                  <c:v>10164</c:v>
                </c:pt>
                <c:pt idx="14">
                  <c:v>8371</c:v>
                </c:pt>
                <c:pt idx="15">
                  <c:v>8356</c:v>
                </c:pt>
                <c:pt idx="16">
                  <c:v>9770</c:v>
                </c:pt>
                <c:pt idx="17">
                  <c:v>11990</c:v>
                </c:pt>
                <c:pt idx="18">
                  <c:v>8671</c:v>
                </c:pt>
                <c:pt idx="19">
                  <c:v>7509</c:v>
                </c:pt>
                <c:pt idx="20">
                  <c:v>8955</c:v>
                </c:pt>
                <c:pt idx="21">
                  <c:v>7365</c:v>
                </c:pt>
                <c:pt idx="22">
                  <c:v>6011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612736"/>
        <c:axId val="183772864"/>
      </c:areaChart>
      <c:catAx>
        <c:axId val="19461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72864"/>
        <c:crosses val="autoZero"/>
        <c:auto val="1"/>
        <c:lblAlgn val="ctr"/>
        <c:lblOffset val="100"/>
        <c:noMultiLvlLbl val="0"/>
      </c:catAx>
      <c:valAx>
        <c:axId val="1837728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46127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5034864067926869E-2"/>
          <c:y val="0.10079676609502741"/>
          <c:w val="0.40180158260951093"/>
          <c:h val="5.7829346606168029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налет по парку вертолетов Ми-2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л.ч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226480594297110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437616340531833E-2"/>
          <c:y val="0.16017364436984483"/>
          <c:w val="0.90643963925026794"/>
          <c:h val="0.71286936586625516"/>
        </c:manualLayout>
      </c:layout>
      <c:lineChart>
        <c:grouping val="standard"/>
        <c:varyColors val="0"/>
        <c:ser>
          <c:idx val="0"/>
          <c:order val="0"/>
          <c:tx>
            <c:strRef>
              <c:f>'Лист1 (2)'!$G$4</c:f>
              <c:strCache>
                <c:ptCount val="1"/>
                <c:pt idx="0">
                  <c:v>Средний налет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982963024096681E-2"/>
                  <c:y val="-8.0467125694357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328043201381159E-2"/>
                  <c:y val="-5.74765183531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078836721173984E-2"/>
                  <c:y val="-8.621477752966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5.5239684242693259E-2"/>
                  <c:y val="5.7476518353112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246032401036077E-2"/>
                  <c:y val="-9.196242936497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'Лист1 (2)'!$G$5:$G$27</c:f>
              <c:numCache>
                <c:formatCode>_-* #,##0_р_._-;\-* #,##0_р_._-;_-* "-"??_р_._-;_-@_-</c:formatCode>
                <c:ptCount val="23"/>
                <c:pt idx="0">
                  <c:v>228.54878048780489</c:v>
                </c:pt>
                <c:pt idx="1">
                  <c:v>221.0503597122302</c:v>
                </c:pt>
                <c:pt idx="2">
                  <c:v>260.54225352112678</c:v>
                </c:pt>
                <c:pt idx="3">
                  <c:v>244.55625000000001</c:v>
                </c:pt>
                <c:pt idx="4">
                  <c:v>239.97005988023952</c:v>
                </c:pt>
                <c:pt idx="5">
                  <c:v>214.2155172413793</c:v>
                </c:pt>
                <c:pt idx="6">
                  <c:v>233.77064220183487</c:v>
                </c:pt>
                <c:pt idx="7">
                  <c:v>322.57142857142856</c:v>
                </c:pt>
                <c:pt idx="8">
                  <c:v>322.56410256410254</c:v>
                </c:pt>
                <c:pt idx="9">
                  <c:v>313.97872340425533</c:v>
                </c:pt>
                <c:pt idx="10">
                  <c:v>351.6178861788618</c:v>
                </c:pt>
                <c:pt idx="11">
                  <c:v>311.67142857142858</c:v>
                </c:pt>
                <c:pt idx="12">
                  <c:v>321.359375</c:v>
                </c:pt>
                <c:pt idx="13">
                  <c:v>323.81954887218046</c:v>
                </c:pt>
                <c:pt idx="14">
                  <c:v>308.26271186440675</c:v>
                </c:pt>
                <c:pt idx="15">
                  <c:v>267.58252427184465</c:v>
                </c:pt>
                <c:pt idx="16">
                  <c:v>248.72072072072072</c:v>
                </c:pt>
                <c:pt idx="17">
                  <c:v>261.67346938775512</c:v>
                </c:pt>
                <c:pt idx="18">
                  <c:v>181.44897959183675</c:v>
                </c:pt>
                <c:pt idx="19">
                  <c:v>194.2134831460674</c:v>
                </c:pt>
                <c:pt idx="20">
                  <c:v>213.27027027027026</c:v>
                </c:pt>
                <c:pt idx="21">
                  <c:v>178.875</c:v>
                </c:pt>
                <c:pt idx="22">
                  <c:v>187.32258064516128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19168"/>
        <c:axId val="170210368"/>
      </c:lineChart>
      <c:catAx>
        <c:axId val="19571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210368"/>
        <c:crosses val="autoZero"/>
        <c:auto val="1"/>
        <c:lblAlgn val="ctr"/>
        <c:lblOffset val="100"/>
        <c:noMultiLvlLbl val="0"/>
      </c:catAx>
      <c:valAx>
        <c:axId val="170210368"/>
        <c:scaling>
          <c:orientation val="minMax"/>
          <c:max val="400"/>
          <c:min val="150"/>
        </c:scaling>
        <c:delete val="0"/>
        <c:axPos val="l"/>
        <c:majorGridlines/>
        <c:minorGridlines/>
        <c:numFmt formatCode="_-* #,##0_р_._-;\-* #,##0_р_._-;_-* &quot;-&quot;??_р_._-;_-@_-" sourceLinked="1"/>
        <c:majorTickMark val="out"/>
        <c:minorTickMark val="none"/>
        <c:tickLblPos val="nextTo"/>
        <c:crossAx val="195719168"/>
        <c:crosses val="autoZero"/>
        <c:crossBetween val="between"/>
        <c:min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44764808284896E-2"/>
          <c:y val="6.0478348381332529E-2"/>
          <c:w val="0.90880441859502958"/>
          <c:h val="0.74467791159418495"/>
        </c:manualLayout>
      </c:layout>
      <c:lineChart>
        <c:grouping val="standard"/>
        <c:varyColors val="0"/>
        <c:ser>
          <c:idx val="2"/>
          <c:order val="0"/>
          <c:tx>
            <c:strRef>
              <c:f>'[Ми-2_1994-2016.xls]Лист1 (2)'!$B$4</c:f>
              <c:strCache>
                <c:ptCount val="1"/>
                <c:pt idx="0">
                  <c:v>Всего ВС в РЕЕСТРЕ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0074553595219424E-2"/>
                  <c:y val="-5.297190459162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508450280592128E-2"/>
                  <c:y val="-4.590898397940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'[Ми-2_1994-2016.xls]Лист1 (2)'!$B$5:$B$27</c:f>
              <c:numCache>
                <c:formatCode>General</c:formatCode>
                <c:ptCount val="23"/>
                <c:pt idx="6">
                  <c:v>762</c:v>
                </c:pt>
                <c:pt idx="7">
                  <c:v>649</c:v>
                </c:pt>
                <c:pt idx="8">
                  <c:v>623</c:v>
                </c:pt>
                <c:pt idx="9">
                  <c:v>595</c:v>
                </c:pt>
                <c:pt idx="10">
                  <c:v>582</c:v>
                </c:pt>
                <c:pt idx="11">
                  <c:v>582</c:v>
                </c:pt>
                <c:pt idx="12">
                  <c:v>575</c:v>
                </c:pt>
                <c:pt idx="13">
                  <c:v>539</c:v>
                </c:pt>
                <c:pt idx="14">
                  <c:v>531</c:v>
                </c:pt>
                <c:pt idx="15">
                  <c:v>520</c:v>
                </c:pt>
                <c:pt idx="16">
                  <c:v>492</c:v>
                </c:pt>
                <c:pt idx="17">
                  <c:v>480</c:v>
                </c:pt>
                <c:pt idx="18">
                  <c:v>477</c:v>
                </c:pt>
                <c:pt idx="19">
                  <c:v>477</c:v>
                </c:pt>
                <c:pt idx="20">
                  <c:v>466</c:v>
                </c:pt>
                <c:pt idx="21">
                  <c:v>457</c:v>
                </c:pt>
                <c:pt idx="22">
                  <c:v>450</c:v>
                </c:pt>
              </c:numCache>
            </c:numRef>
          </c:val>
          <c:smooth val="0"/>
        </c:ser>
        <c:ser>
          <c:idx val="0"/>
          <c:order val="1"/>
          <c:tx>
            <c:v>число ВС, заявленных к полетам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2.1508450280592142E-2"/>
                  <c:y val="3.884606336718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244037022083365E-2"/>
                  <c:y val="-3.8846063367189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4338966853728192E-2"/>
                  <c:y val="-6.00348252038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'[Ми-2_1994-2016.xls]Лист1 (2)'!$C$5:$C$27</c:f>
              <c:numCache>
                <c:formatCode>General</c:formatCode>
                <c:ptCount val="23"/>
                <c:pt idx="0">
                  <c:v>766</c:v>
                </c:pt>
                <c:pt idx="1">
                  <c:v>746</c:v>
                </c:pt>
                <c:pt idx="2">
                  <c:v>548</c:v>
                </c:pt>
                <c:pt idx="3">
                  <c:v>648</c:v>
                </c:pt>
                <c:pt idx="4">
                  <c:v>643</c:v>
                </c:pt>
                <c:pt idx="5">
                  <c:v>574</c:v>
                </c:pt>
                <c:pt idx="6">
                  <c:v>544</c:v>
                </c:pt>
                <c:pt idx="7">
                  <c:v>435</c:v>
                </c:pt>
                <c:pt idx="8">
                  <c:v>426</c:v>
                </c:pt>
                <c:pt idx="9">
                  <c:v>444</c:v>
                </c:pt>
                <c:pt idx="10">
                  <c:v>440</c:v>
                </c:pt>
                <c:pt idx="11">
                  <c:v>369</c:v>
                </c:pt>
                <c:pt idx="12">
                  <c:v>343</c:v>
                </c:pt>
                <c:pt idx="13">
                  <c:v>326</c:v>
                </c:pt>
                <c:pt idx="14">
                  <c:v>305</c:v>
                </c:pt>
                <c:pt idx="15">
                  <c:v>295</c:v>
                </c:pt>
                <c:pt idx="16">
                  <c:v>270</c:v>
                </c:pt>
                <c:pt idx="17">
                  <c:v>219</c:v>
                </c:pt>
                <c:pt idx="18">
                  <c:v>224</c:v>
                </c:pt>
                <c:pt idx="19">
                  <c:v>216</c:v>
                </c:pt>
                <c:pt idx="20">
                  <c:v>194</c:v>
                </c:pt>
                <c:pt idx="21">
                  <c:v>184</c:v>
                </c:pt>
                <c:pt idx="22">
                  <c:v>162</c:v>
                </c:pt>
              </c:numCache>
            </c:numRef>
          </c:val>
          <c:smooth val="0"/>
        </c:ser>
        <c:ser>
          <c:idx val="1"/>
          <c:order val="2"/>
          <c:tx>
            <c:v>Число ВС с налетом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1508450280592128E-2"/>
                  <c:y val="-4.94404442855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942346965964939E-2"/>
                  <c:y val="-4.94404442855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016900561184263E-3"/>
                  <c:y val="3.884606336718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810140336710554E-2"/>
                  <c:y val="-3.884606336718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244037022083365E-2"/>
                  <c:y val="4.94404442855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508450280592128E-2"/>
                  <c:y val="3.178314275497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'[Ми-2_1994-2016.xls]Лист1 (2)'!$D$5:$D$27</c:f>
              <c:numCache>
                <c:formatCode>General</c:formatCode>
                <c:ptCount val="23"/>
                <c:pt idx="0">
                  <c:v>410</c:v>
                </c:pt>
                <c:pt idx="1">
                  <c:v>278</c:v>
                </c:pt>
                <c:pt idx="2">
                  <c:v>142</c:v>
                </c:pt>
                <c:pt idx="3">
                  <c:v>160</c:v>
                </c:pt>
                <c:pt idx="4">
                  <c:v>167</c:v>
                </c:pt>
                <c:pt idx="5">
                  <c:v>116</c:v>
                </c:pt>
                <c:pt idx="6">
                  <c:v>109</c:v>
                </c:pt>
                <c:pt idx="7">
                  <c:v>98</c:v>
                </c:pt>
                <c:pt idx="8">
                  <c:v>78</c:v>
                </c:pt>
                <c:pt idx="9">
                  <c:v>94</c:v>
                </c:pt>
                <c:pt idx="10">
                  <c:v>123</c:v>
                </c:pt>
                <c:pt idx="11">
                  <c:v>140</c:v>
                </c:pt>
                <c:pt idx="12">
                  <c:v>128</c:v>
                </c:pt>
                <c:pt idx="13">
                  <c:v>133</c:v>
                </c:pt>
                <c:pt idx="14">
                  <c:v>118</c:v>
                </c:pt>
                <c:pt idx="15">
                  <c:v>103</c:v>
                </c:pt>
                <c:pt idx="16">
                  <c:v>111</c:v>
                </c:pt>
                <c:pt idx="17">
                  <c:v>98</c:v>
                </c:pt>
                <c:pt idx="18">
                  <c:v>98</c:v>
                </c:pt>
                <c:pt idx="19">
                  <c:v>89</c:v>
                </c:pt>
                <c:pt idx="20">
                  <c:v>74</c:v>
                </c:pt>
                <c:pt idx="21">
                  <c:v>72</c:v>
                </c:pt>
                <c:pt idx="22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19680"/>
        <c:axId val="183775168"/>
      </c:lineChart>
      <c:catAx>
        <c:axId val="1957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75168"/>
        <c:crosses val="autoZero"/>
        <c:auto val="1"/>
        <c:lblAlgn val="ctr"/>
        <c:lblOffset val="100"/>
        <c:noMultiLvlLbl val="0"/>
      </c:catAx>
      <c:valAx>
        <c:axId val="183775168"/>
        <c:scaling>
          <c:orientation val="minMax"/>
          <c:max val="8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5719680"/>
        <c:crosses val="autoZero"/>
        <c:crossBetween val="between"/>
        <c:minorUnit val="50"/>
      </c:valAx>
    </c:plotArea>
    <c:legend>
      <c:legendPos val="r"/>
      <c:layout>
        <c:manualLayout>
          <c:xMode val="edge"/>
          <c:yMode val="edge"/>
          <c:x val="3.5981652335048485E-2"/>
          <c:y val="0.88735340611419344"/>
          <c:w val="0.88185904646352309"/>
          <c:h val="8.07247170927953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44764808284896E-2"/>
          <c:y val="6.0478348381332529E-2"/>
          <c:w val="0.90880441859502958"/>
          <c:h val="0.74467791159418495"/>
        </c:manualLayout>
      </c:layout>
      <c:lineChart>
        <c:grouping val="standard"/>
        <c:varyColors val="0"/>
        <c:ser>
          <c:idx val="2"/>
          <c:order val="0"/>
          <c:tx>
            <c:v>Всего ВС в Реестре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647100095787331E-2"/>
                  <c:y val="-3.098278869494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'[Ми-8Т_Кол-во_Налет_1994-2016.xls]Лист1 (2)'!$B$5:$B$27</c:f>
              <c:numCache>
                <c:formatCode>General</c:formatCode>
                <c:ptCount val="23"/>
                <c:pt idx="6">
                  <c:v>1213</c:v>
                </c:pt>
                <c:pt idx="7">
                  <c:v>1121</c:v>
                </c:pt>
                <c:pt idx="8">
                  <c:v>976</c:v>
                </c:pt>
                <c:pt idx="9">
                  <c:v>974</c:v>
                </c:pt>
                <c:pt idx="10">
                  <c:v>929</c:v>
                </c:pt>
                <c:pt idx="11">
                  <c:v>904</c:v>
                </c:pt>
                <c:pt idx="12">
                  <c:v>896</c:v>
                </c:pt>
                <c:pt idx="13">
                  <c:v>886</c:v>
                </c:pt>
                <c:pt idx="14">
                  <c:v>885</c:v>
                </c:pt>
                <c:pt idx="15">
                  <c:v>885</c:v>
                </c:pt>
                <c:pt idx="16">
                  <c:v>887</c:v>
                </c:pt>
                <c:pt idx="17">
                  <c:v>894</c:v>
                </c:pt>
                <c:pt idx="18">
                  <c:v>908</c:v>
                </c:pt>
                <c:pt idx="19">
                  <c:v>898</c:v>
                </c:pt>
                <c:pt idx="20">
                  <c:v>897</c:v>
                </c:pt>
                <c:pt idx="21">
                  <c:v>887</c:v>
                </c:pt>
                <c:pt idx="22">
                  <c:v>873</c:v>
                </c:pt>
              </c:numCache>
            </c:numRef>
          </c:val>
          <c:smooth val="0"/>
        </c:ser>
        <c:ser>
          <c:idx val="0"/>
          <c:order val="1"/>
          <c:tx>
            <c:v>число ВС, заявленных к полетам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'[Ми-8Т_Кол-во_Налет_1994-2016.xls]Лист1 (2)'!$C$5:$C$27</c:f>
              <c:numCache>
                <c:formatCode>General</c:formatCode>
                <c:ptCount val="23"/>
                <c:pt idx="0">
                  <c:v>1187</c:v>
                </c:pt>
                <c:pt idx="1">
                  <c:v>1073</c:v>
                </c:pt>
                <c:pt idx="2">
                  <c:v>879</c:v>
                </c:pt>
                <c:pt idx="3">
                  <c:v>1094</c:v>
                </c:pt>
                <c:pt idx="4">
                  <c:v>1057</c:v>
                </c:pt>
                <c:pt idx="5">
                  <c:v>997</c:v>
                </c:pt>
                <c:pt idx="6">
                  <c:v>965</c:v>
                </c:pt>
                <c:pt idx="7">
                  <c:v>874</c:v>
                </c:pt>
                <c:pt idx="8">
                  <c:v>849</c:v>
                </c:pt>
                <c:pt idx="9">
                  <c:v>872</c:v>
                </c:pt>
                <c:pt idx="10">
                  <c:v>860</c:v>
                </c:pt>
                <c:pt idx="11">
                  <c:v>843</c:v>
                </c:pt>
                <c:pt idx="12">
                  <c:v>810</c:v>
                </c:pt>
                <c:pt idx="13">
                  <c:v>796</c:v>
                </c:pt>
                <c:pt idx="14">
                  <c:v>783</c:v>
                </c:pt>
                <c:pt idx="15">
                  <c:v>739</c:v>
                </c:pt>
                <c:pt idx="16">
                  <c:v>780</c:v>
                </c:pt>
                <c:pt idx="17">
                  <c:v>771</c:v>
                </c:pt>
                <c:pt idx="18">
                  <c:v>777</c:v>
                </c:pt>
                <c:pt idx="19">
                  <c:v>770</c:v>
                </c:pt>
                <c:pt idx="20">
                  <c:v>787</c:v>
                </c:pt>
                <c:pt idx="21">
                  <c:v>779</c:v>
                </c:pt>
                <c:pt idx="22">
                  <c:v>739</c:v>
                </c:pt>
              </c:numCache>
            </c:numRef>
          </c:val>
          <c:smooth val="0"/>
        </c:ser>
        <c:ser>
          <c:idx val="1"/>
          <c:order val="2"/>
          <c:tx>
            <c:v>Число ВС с налетом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4323550047893666E-3"/>
                  <c:y val="1.16182408118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'[Ми-8Т_Кол-во_Налет_1994-2016.xls]Лист1 (2)'!$D$5:$D$27</c:f>
              <c:numCache>
                <c:formatCode>General</c:formatCode>
                <c:ptCount val="23"/>
                <c:pt idx="0">
                  <c:v>726</c:v>
                </c:pt>
                <c:pt idx="1">
                  <c:v>571</c:v>
                </c:pt>
                <c:pt idx="2">
                  <c:v>456</c:v>
                </c:pt>
                <c:pt idx="3">
                  <c:v>311</c:v>
                </c:pt>
                <c:pt idx="4">
                  <c:v>463</c:v>
                </c:pt>
                <c:pt idx="5">
                  <c:v>416</c:v>
                </c:pt>
                <c:pt idx="6">
                  <c:v>393</c:v>
                </c:pt>
                <c:pt idx="7">
                  <c:v>422</c:v>
                </c:pt>
                <c:pt idx="8">
                  <c:v>456</c:v>
                </c:pt>
                <c:pt idx="9">
                  <c:v>566</c:v>
                </c:pt>
                <c:pt idx="10">
                  <c:v>562</c:v>
                </c:pt>
                <c:pt idx="11">
                  <c:v>531</c:v>
                </c:pt>
                <c:pt idx="12">
                  <c:v>565</c:v>
                </c:pt>
                <c:pt idx="13">
                  <c:v>572</c:v>
                </c:pt>
                <c:pt idx="14">
                  <c:v>570</c:v>
                </c:pt>
                <c:pt idx="15">
                  <c:v>537</c:v>
                </c:pt>
                <c:pt idx="16">
                  <c:v>580</c:v>
                </c:pt>
                <c:pt idx="17">
                  <c:v>577</c:v>
                </c:pt>
                <c:pt idx="18">
                  <c:v>600</c:v>
                </c:pt>
                <c:pt idx="19">
                  <c:v>618</c:v>
                </c:pt>
                <c:pt idx="20">
                  <c:v>600</c:v>
                </c:pt>
                <c:pt idx="21">
                  <c:v>568</c:v>
                </c:pt>
                <c:pt idx="22">
                  <c:v>581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07424"/>
        <c:axId val="183772288"/>
      </c:lineChart>
      <c:catAx>
        <c:axId val="19280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72288"/>
        <c:crosses val="autoZero"/>
        <c:auto val="1"/>
        <c:lblAlgn val="ctr"/>
        <c:lblOffset val="100"/>
        <c:noMultiLvlLbl val="0"/>
      </c:catAx>
      <c:valAx>
        <c:axId val="183772288"/>
        <c:scaling>
          <c:orientation val="minMax"/>
          <c:max val="1250"/>
          <c:min val="25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92807424"/>
        <c:crosses val="autoZero"/>
        <c:crossBetween val="between"/>
        <c:minorUnit val="50"/>
      </c:valAx>
    </c:plotArea>
    <c:legend>
      <c:legendPos val="r"/>
      <c:layout>
        <c:manualLayout>
          <c:xMode val="edge"/>
          <c:yMode val="edge"/>
          <c:x val="3.5981654636920386E-2"/>
          <c:y val="0.88735346887609201"/>
          <c:w val="0.88185900590551181"/>
          <c:h val="8.072456614564971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налет по парку вертолетов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Ми-8Т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л.ч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c:rich>
      </c:tx>
      <c:layout>
        <c:manualLayout>
          <c:xMode val="edge"/>
          <c:yMode val="edge"/>
          <c:x val="0.23988549555768018"/>
          <c:y val="1.52727631314696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437560843341697E-2"/>
          <c:y val="0.13222164186613122"/>
          <c:w val="0.90643963925026794"/>
          <c:h val="0.75100321565480788"/>
        </c:manualLayout>
      </c:layout>
      <c:lineChart>
        <c:grouping val="standard"/>
        <c:varyColors val="0"/>
        <c:ser>
          <c:idx val="0"/>
          <c:order val="0"/>
          <c:tx>
            <c:strRef>
              <c:f>'D:\Рамиль\2. Форум_Экономика верт.авиации\статистика ВС\сведения из ГОСНИИ ГА 22.11.2017\Ми-2\[Ми-2_1994-2016.xls]Лист1 (2)'!$G$4</c:f>
              <c:strCache>
                <c:ptCount val="1"/>
                <c:pt idx="0">
                  <c:v>Средний налет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1"/>
              <c:layout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7417239209599708E-2"/>
                  <c:y val="1.5272763131469606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8708619604799961E-2"/>
                  <c:y val="6.61819735697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'[Ми-8Т_Кол-во_Налет_1994-2016.xls]Лист1 (2)'!$G$5:$G$27</c:f>
              <c:numCache>
                <c:formatCode>#,##0</c:formatCode>
                <c:ptCount val="23"/>
                <c:pt idx="0">
                  <c:v>290.89118457300276</c:v>
                </c:pt>
                <c:pt idx="1">
                  <c:v>223.55341506129596</c:v>
                </c:pt>
                <c:pt idx="2">
                  <c:v>279.02850877192981</c:v>
                </c:pt>
                <c:pt idx="3">
                  <c:v>350.84244372990355</c:v>
                </c:pt>
                <c:pt idx="4">
                  <c:v>361.03455723542118</c:v>
                </c:pt>
                <c:pt idx="5">
                  <c:v>409.59615384615387</c:v>
                </c:pt>
                <c:pt idx="6">
                  <c:v>412.7709923664122</c:v>
                </c:pt>
                <c:pt idx="7">
                  <c:v>435.38151658767771</c:v>
                </c:pt>
                <c:pt idx="8">
                  <c:v>429.35526315789474</c:v>
                </c:pt>
                <c:pt idx="9">
                  <c:v>411.42756183745581</c:v>
                </c:pt>
                <c:pt idx="10">
                  <c:v>444.69750889679716</c:v>
                </c:pt>
                <c:pt idx="11">
                  <c:v>443.46704331450093</c:v>
                </c:pt>
                <c:pt idx="12">
                  <c:v>462.56283185840709</c:v>
                </c:pt>
                <c:pt idx="13">
                  <c:v>540.67657342657344</c:v>
                </c:pt>
                <c:pt idx="14">
                  <c:v>496.87894736842105</c:v>
                </c:pt>
                <c:pt idx="15">
                  <c:v>432.7337057728119</c:v>
                </c:pt>
                <c:pt idx="16">
                  <c:v>467.70172413793102</c:v>
                </c:pt>
                <c:pt idx="17">
                  <c:v>489.04159445407277</c:v>
                </c:pt>
                <c:pt idx="18">
                  <c:v>474.04</c:v>
                </c:pt>
                <c:pt idx="19">
                  <c:v>461.91909385113269</c:v>
                </c:pt>
                <c:pt idx="20">
                  <c:v>421.70666666666665</c:v>
                </c:pt>
                <c:pt idx="21">
                  <c:v>470.31690140845069</c:v>
                </c:pt>
                <c:pt idx="22">
                  <c:v>455.2168674698795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08448"/>
        <c:axId val="183771136"/>
      </c:lineChart>
      <c:catAx>
        <c:axId val="1928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71136"/>
        <c:crosses val="autoZero"/>
        <c:auto val="1"/>
        <c:lblAlgn val="ctr"/>
        <c:lblOffset val="100"/>
        <c:noMultiLvlLbl val="0"/>
      </c:catAx>
      <c:valAx>
        <c:axId val="183771136"/>
        <c:scaling>
          <c:orientation val="minMax"/>
          <c:max val="550"/>
          <c:min val="200"/>
        </c:scaling>
        <c:delete val="0"/>
        <c:axPos val="l"/>
        <c:majorGridlines/>
        <c:minorGridlines/>
        <c:numFmt formatCode="#,##0" sourceLinked="1"/>
        <c:majorTickMark val="out"/>
        <c:minorTickMark val="none"/>
        <c:tickLblPos val="nextTo"/>
        <c:crossAx val="192808448"/>
        <c:crosses val="autoZero"/>
        <c:crossBetween val="between"/>
        <c:min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44764808284896E-2"/>
          <c:y val="6.0478348381332529E-2"/>
          <c:w val="0.90880441859502958"/>
          <c:h val="0.74467791159418495"/>
        </c:manualLayout>
      </c:layout>
      <c:lineChart>
        <c:grouping val="standard"/>
        <c:varyColors val="0"/>
        <c:ser>
          <c:idx val="2"/>
          <c:order val="0"/>
          <c:tx>
            <c:v>Всего ВС в Реестре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6"/>
              <c:layout>
                <c:manualLayout>
                  <c:x val="-2.1274585547621232E-2"/>
                  <c:y val="-3.126744560356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'[Ми-8_МТВ_АМТ_1994-2016.xls]Ми-8МТ (2)'!$B$6:$B$28</c:f>
              <c:numCache>
                <c:formatCode>General</c:formatCode>
                <c:ptCount val="23"/>
                <c:pt idx="6">
                  <c:v>296</c:v>
                </c:pt>
                <c:pt idx="7">
                  <c:v>279</c:v>
                </c:pt>
                <c:pt idx="8">
                  <c:v>205</c:v>
                </c:pt>
                <c:pt idx="9">
                  <c:v>194</c:v>
                </c:pt>
                <c:pt idx="10">
                  <c:v>228</c:v>
                </c:pt>
                <c:pt idx="11">
                  <c:v>198</c:v>
                </c:pt>
                <c:pt idx="12">
                  <c:v>205</c:v>
                </c:pt>
                <c:pt idx="13">
                  <c:v>226</c:v>
                </c:pt>
                <c:pt idx="14">
                  <c:v>244</c:v>
                </c:pt>
                <c:pt idx="15">
                  <c:v>274</c:v>
                </c:pt>
                <c:pt idx="16">
                  <c:v>264</c:v>
                </c:pt>
                <c:pt idx="17">
                  <c:v>297</c:v>
                </c:pt>
                <c:pt idx="18">
                  <c:v>302</c:v>
                </c:pt>
                <c:pt idx="19">
                  <c:v>285</c:v>
                </c:pt>
                <c:pt idx="20">
                  <c:v>293</c:v>
                </c:pt>
                <c:pt idx="21">
                  <c:v>307</c:v>
                </c:pt>
                <c:pt idx="22">
                  <c:v>319</c:v>
                </c:pt>
              </c:numCache>
            </c:numRef>
          </c:val>
          <c:smooth val="0"/>
        </c:ser>
        <c:ser>
          <c:idx val="0"/>
          <c:order val="1"/>
          <c:tx>
            <c:v>число ВС, заявленных к полетам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1.8437974141271747E-2"/>
                  <c:y val="5.080959910580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'[Ми-8_МТВ_АМТ_1994-2016.xls]Ми-8МТ (2)'!$C$6:$C$28</c:f>
              <c:numCache>
                <c:formatCode>General</c:formatCode>
                <c:ptCount val="23"/>
                <c:pt idx="0">
                  <c:v>160</c:v>
                </c:pt>
                <c:pt idx="1">
                  <c:v>174</c:v>
                </c:pt>
                <c:pt idx="2">
                  <c:v>165</c:v>
                </c:pt>
                <c:pt idx="3">
                  <c:v>209</c:v>
                </c:pt>
                <c:pt idx="4">
                  <c:v>196</c:v>
                </c:pt>
                <c:pt idx="5">
                  <c:v>176</c:v>
                </c:pt>
                <c:pt idx="6">
                  <c:v>160</c:v>
                </c:pt>
                <c:pt idx="7">
                  <c:v>139</c:v>
                </c:pt>
                <c:pt idx="8">
                  <c:v>144</c:v>
                </c:pt>
                <c:pt idx="9">
                  <c:v>150</c:v>
                </c:pt>
                <c:pt idx="10">
                  <c:v>157</c:v>
                </c:pt>
                <c:pt idx="11">
                  <c:v>164</c:v>
                </c:pt>
                <c:pt idx="12">
                  <c:v>172</c:v>
                </c:pt>
                <c:pt idx="13">
                  <c:v>194</c:v>
                </c:pt>
                <c:pt idx="14">
                  <c:v>214</c:v>
                </c:pt>
                <c:pt idx="15">
                  <c:v>227</c:v>
                </c:pt>
                <c:pt idx="16">
                  <c:v>254</c:v>
                </c:pt>
                <c:pt idx="17">
                  <c:v>261</c:v>
                </c:pt>
                <c:pt idx="18">
                  <c:v>253</c:v>
                </c:pt>
                <c:pt idx="19">
                  <c:v>260</c:v>
                </c:pt>
                <c:pt idx="20">
                  <c:v>261</c:v>
                </c:pt>
                <c:pt idx="21">
                  <c:v>264</c:v>
                </c:pt>
                <c:pt idx="22">
                  <c:v>274</c:v>
                </c:pt>
              </c:numCache>
            </c:numRef>
          </c:val>
          <c:smooth val="0"/>
        </c:ser>
        <c:ser>
          <c:idx val="1"/>
          <c:order val="2"/>
          <c:tx>
            <c:v>Число ВС с налетом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928139922223243E-3"/>
                  <c:y val="4.299273770490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5601362734922238E-2"/>
                  <c:y val="5.080959910580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1346445625398095E-2"/>
                  <c:y val="3.908430700446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'[Ми-8_МТВ_АМТ_1994-2016.xls]Ми-8МТ (2)'!$D$6:$D$28</c:f>
              <c:numCache>
                <c:formatCode>General</c:formatCode>
                <c:ptCount val="23"/>
                <c:pt idx="0">
                  <c:v>73</c:v>
                </c:pt>
                <c:pt idx="1">
                  <c:v>86</c:v>
                </c:pt>
                <c:pt idx="2">
                  <c:v>85</c:v>
                </c:pt>
                <c:pt idx="3">
                  <c:v>96</c:v>
                </c:pt>
                <c:pt idx="4">
                  <c:v>77</c:v>
                </c:pt>
                <c:pt idx="5">
                  <c:v>70</c:v>
                </c:pt>
                <c:pt idx="6">
                  <c:v>81</c:v>
                </c:pt>
                <c:pt idx="7">
                  <c:v>81</c:v>
                </c:pt>
                <c:pt idx="8">
                  <c:v>97</c:v>
                </c:pt>
                <c:pt idx="9">
                  <c:v>114</c:v>
                </c:pt>
                <c:pt idx="10">
                  <c:v>118</c:v>
                </c:pt>
                <c:pt idx="11">
                  <c:v>127</c:v>
                </c:pt>
                <c:pt idx="12">
                  <c:v>149</c:v>
                </c:pt>
                <c:pt idx="13">
                  <c:v>156</c:v>
                </c:pt>
                <c:pt idx="14">
                  <c:v>180</c:v>
                </c:pt>
                <c:pt idx="15">
                  <c:v>185</c:v>
                </c:pt>
                <c:pt idx="16">
                  <c:v>222</c:v>
                </c:pt>
                <c:pt idx="17">
                  <c:v>214</c:v>
                </c:pt>
                <c:pt idx="18">
                  <c:v>223</c:v>
                </c:pt>
                <c:pt idx="19">
                  <c:v>226</c:v>
                </c:pt>
                <c:pt idx="20">
                  <c:v>232</c:v>
                </c:pt>
                <c:pt idx="21">
                  <c:v>237</c:v>
                </c:pt>
                <c:pt idx="22">
                  <c:v>234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84736"/>
        <c:axId val="195151552"/>
      </c:lineChart>
      <c:catAx>
        <c:axId val="1928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51552"/>
        <c:crosses val="autoZero"/>
        <c:auto val="1"/>
        <c:lblAlgn val="ctr"/>
        <c:lblOffset val="100"/>
        <c:noMultiLvlLbl val="0"/>
      </c:catAx>
      <c:valAx>
        <c:axId val="195151552"/>
        <c:scaling>
          <c:orientation val="minMax"/>
          <c:max val="350"/>
          <c:min val="0"/>
        </c:scaling>
        <c:delete val="0"/>
        <c:axPos val="l"/>
        <c:majorGridlines/>
        <c:minorGridlines>
          <c:spPr>
            <a:ln w="3175">
              <a:solidFill>
                <a:schemeClr val="tx1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92884736"/>
        <c:crosses val="autoZero"/>
        <c:crossBetween val="between"/>
        <c:minorUnit val="50"/>
      </c:valAx>
    </c:plotArea>
    <c:legend>
      <c:legendPos val="r"/>
      <c:layout>
        <c:manualLayout>
          <c:xMode val="edge"/>
          <c:yMode val="edge"/>
          <c:x val="3.5981654636920386E-2"/>
          <c:y val="0.88735346887609201"/>
          <c:w val="0.88185900590551181"/>
          <c:h val="8.072456614564971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Среднегодовой налет по парку вертолетов Ми-8 </a:t>
            </a:r>
            <a:r>
              <a:rPr lang="ru-RU" sz="1400" dirty="0" smtClean="0"/>
              <a:t>(МТВ/АМТ) </a:t>
            </a:r>
            <a:r>
              <a:rPr lang="ru-RU" sz="1400" dirty="0"/>
              <a:t>в </a:t>
            </a:r>
            <a:r>
              <a:rPr lang="ru-RU" sz="1400" dirty="0" err="1"/>
              <a:t>л.ч</a:t>
            </a:r>
            <a:r>
              <a:rPr lang="ru-RU" sz="1400" dirty="0"/>
              <a:t>. </a:t>
            </a:r>
          </a:p>
        </c:rich>
      </c:tx>
      <c:layout>
        <c:manualLayout>
          <c:xMode val="edge"/>
          <c:yMode val="edge"/>
          <c:x val="0.168338410171256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437616340531833E-2"/>
          <c:y val="0.12203972842657736"/>
          <c:w val="0.90643963925026794"/>
          <c:h val="0.7510032156548078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8217195311063864E-2"/>
                  <c:y val="-7.5983880135215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237036054599064E-2"/>
                  <c:y val="-4.341936007726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822486176006574E-2"/>
                  <c:y val="7.055646012555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1019840743535214E-2"/>
                  <c:y val="5.97016201062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026454324713616E-2"/>
                  <c:y val="-7.598388013521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9618518027299636E-2"/>
                  <c:y val="7.055646012555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9618518027299737E-2"/>
                  <c:y val="-7.055646012555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'D:\Рамиль\2. Форум_Экономика верт.авиации\статистика ВС\сведения из ГОСНИИ ГА 22.11.2017\Ми-2\[Ми-2_1994-2016.xls]Лист1 (2)'!$A$5:$A$27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'[Ми-8_МТВ_АМТ_1994-2016.xls]Ми-8МТ (2)'!$G$6:$G$28</c:f>
              <c:numCache>
                <c:formatCode>#,##0</c:formatCode>
                <c:ptCount val="23"/>
                <c:pt idx="0">
                  <c:v>164.20547945205479</c:v>
                </c:pt>
                <c:pt idx="1">
                  <c:v>146.65116279069767</c:v>
                </c:pt>
                <c:pt idx="2">
                  <c:v>219.09411764705882</c:v>
                </c:pt>
                <c:pt idx="3">
                  <c:v>217.34375</c:v>
                </c:pt>
                <c:pt idx="4">
                  <c:v>238.93506493506493</c:v>
                </c:pt>
                <c:pt idx="5">
                  <c:v>226.8</c:v>
                </c:pt>
                <c:pt idx="6">
                  <c:v>333.2962962962963</c:v>
                </c:pt>
                <c:pt idx="7">
                  <c:v>279.92592592592592</c:v>
                </c:pt>
                <c:pt idx="8">
                  <c:v>409.53608247422682</c:v>
                </c:pt>
                <c:pt idx="9">
                  <c:v>365.11403508771929</c:v>
                </c:pt>
                <c:pt idx="10">
                  <c:v>408.83898305084745</c:v>
                </c:pt>
                <c:pt idx="11">
                  <c:v>412.59842519685037</c:v>
                </c:pt>
                <c:pt idx="12">
                  <c:v>371.95302013422821</c:v>
                </c:pt>
                <c:pt idx="13">
                  <c:v>375.86538461538464</c:v>
                </c:pt>
                <c:pt idx="14">
                  <c:v>386.96111111111111</c:v>
                </c:pt>
                <c:pt idx="15">
                  <c:v>365.61621621621623</c:v>
                </c:pt>
                <c:pt idx="16">
                  <c:v>359.68468468468467</c:v>
                </c:pt>
                <c:pt idx="17">
                  <c:v>392.81775700934577</c:v>
                </c:pt>
                <c:pt idx="18">
                  <c:v>395.26008968609864</c:v>
                </c:pt>
                <c:pt idx="19">
                  <c:v>361.45575221238937</c:v>
                </c:pt>
                <c:pt idx="20">
                  <c:v>353.08620689655174</c:v>
                </c:pt>
                <c:pt idx="21">
                  <c:v>350.42616033755274</c:v>
                </c:pt>
                <c:pt idx="22">
                  <c:v>368.90170940170941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86272"/>
        <c:axId val="195150976"/>
      </c:lineChart>
      <c:catAx>
        <c:axId val="1928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50976"/>
        <c:crosses val="autoZero"/>
        <c:auto val="1"/>
        <c:lblAlgn val="ctr"/>
        <c:lblOffset val="100"/>
        <c:noMultiLvlLbl val="0"/>
      </c:catAx>
      <c:valAx>
        <c:axId val="195150976"/>
        <c:scaling>
          <c:orientation val="minMax"/>
          <c:max val="450"/>
          <c:min val="100"/>
        </c:scaling>
        <c:delete val="0"/>
        <c:axPos val="l"/>
        <c:majorGridlines/>
        <c:minorGridlines/>
        <c:numFmt formatCode="#,##0" sourceLinked="1"/>
        <c:majorTickMark val="out"/>
        <c:minorTickMark val="none"/>
        <c:tickLblPos val="nextTo"/>
        <c:crossAx val="192886272"/>
        <c:crosses val="autoZero"/>
        <c:crossBetween val="between"/>
        <c:min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0.10087</cdr:y>
    </cdr:from>
    <cdr:to>
      <cdr:x>0.06438</cdr:x>
      <cdr:y>0.25944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326667"/>
          <a:ext cx="504056" cy="51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тыс</a:t>
          </a:r>
          <a:r>
            <a:rPr lang="ru-RU" sz="1100" dirty="0" smtClean="0"/>
            <a:t>.</a:t>
          </a:r>
        </a:p>
        <a:p xmlns:a="http://schemas.openxmlformats.org/drawingml/2006/main">
          <a:r>
            <a:rPr lang="ru-RU" sz="1100" dirty="0" smtClean="0"/>
            <a:t>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0.01853</cdr:x>
      <cdr:y>0</cdr:y>
    </cdr:from>
    <cdr:to>
      <cdr:x>0.97309</cdr:x>
      <cdr:y>0.10934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0"/>
          <a:ext cx="7419412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Изменение ставки лизинга на 1 </a:t>
          </a:r>
          <a:r>
            <a:rPr lang="ru-RU" sz="1100" b="1" dirty="0" err="1" smtClean="0"/>
            <a:t>л.ч</a:t>
          </a:r>
          <a:r>
            <a:rPr lang="ru-RU" sz="1100" b="1" dirty="0" smtClean="0"/>
            <a:t>. </a:t>
          </a:r>
          <a:r>
            <a:rPr lang="ru-RU" b="1" dirty="0"/>
            <a:t>в</a:t>
          </a:r>
          <a:r>
            <a:rPr lang="ru-RU" sz="1100" b="1" dirty="0" smtClean="0"/>
            <a:t> зависимости от среднего налета вертолета и стоимости лизинга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0.74143</cdr:x>
      <cdr:y>0.91295</cdr:y>
    </cdr:from>
    <cdr:to>
      <cdr:x>0.90498</cdr:x>
      <cdr:y>0.99628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3900" y="2956586"/>
          <a:ext cx="1000125" cy="269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налет, л.ч.</a:t>
          </a:r>
        </a:p>
      </cdr:txBody>
    </cdr:sp>
  </cdr:relSizeAnchor>
  <cdr:relSizeAnchor xmlns:cdr="http://schemas.openxmlformats.org/drawingml/2006/chartDrawing">
    <cdr:from>
      <cdr:x>0.04559</cdr:x>
      <cdr:y>0.1588</cdr:y>
    </cdr:from>
    <cdr:to>
      <cdr:x>0.10368</cdr:x>
      <cdr:y>0.31737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5536" y="360040"/>
          <a:ext cx="504056" cy="35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тыс</a:t>
          </a:r>
          <a:r>
            <a:rPr lang="ru-RU" sz="1100" dirty="0" smtClean="0"/>
            <a:t>.</a:t>
          </a:r>
        </a:p>
        <a:p xmlns:a="http://schemas.openxmlformats.org/drawingml/2006/main">
          <a:r>
            <a:rPr lang="ru-RU" sz="1100" dirty="0" smtClean="0"/>
            <a:t>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0.72859</cdr:x>
      <cdr:y>0.75</cdr:y>
    </cdr:from>
    <cdr:to>
      <cdr:x>0.75182</cdr:x>
      <cdr:y>0.82059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5704513" y="2428875"/>
          <a:ext cx="181937" cy="22859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0.75852</cdr:x>
      <cdr:y>0.53752</cdr:y>
    </cdr:from>
    <cdr:to>
      <cdr:x>0.94191</cdr:x>
      <cdr:y>0.90588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581265" y="1296144"/>
          <a:ext cx="1591135" cy="888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i="1" dirty="0">
              <a:latin typeface="Arial" panose="020B0604020202020204" pitchFamily="34" charset="0"/>
              <a:cs typeface="Arial" panose="020B0604020202020204" pitchFamily="34" charset="0"/>
            </a:rPr>
            <a:t>величина удельного</a:t>
          </a:r>
          <a:r>
            <a:rPr lang="ru-RU" sz="1000" i="1" baseline="0" dirty="0">
              <a:latin typeface="Arial" panose="020B0604020202020204" pitchFamily="34" charset="0"/>
              <a:cs typeface="Arial" panose="020B0604020202020204" pitchFamily="34" charset="0"/>
            </a:rPr>
            <a:t> снижения  стоимости </a:t>
          </a:r>
          <a:r>
            <a:rPr lang="ru-RU" sz="1000" i="1" baseline="0" dirty="0" smtClean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1000" i="1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л.ч</a:t>
          </a:r>
          <a:r>
            <a:rPr lang="ru-RU" sz="1000" i="1" baseline="0" dirty="0">
              <a:latin typeface="Arial" panose="020B0604020202020204" pitchFamily="34" charset="0"/>
              <a:cs typeface="Arial" panose="020B0604020202020204" pitchFamily="34" charset="0"/>
            </a:rPr>
            <a:t>. в зависимости от среднего налета и ставки лизинга</a:t>
          </a:r>
          <a:endParaRPr lang="ru-RU" sz="10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0.07048</cdr:x>
      <cdr:y>0</cdr:y>
    </cdr:from>
    <cdr:to>
      <cdr:x>0.93181</cdr:x>
      <cdr:y>0.11945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11517" y="0"/>
          <a:ext cx="74732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Изменение удельной стоимости 1 </a:t>
          </a:r>
          <a:r>
            <a:rPr lang="ru-RU" sz="1100" b="1" dirty="0" err="1" smtClean="0"/>
            <a:t>л.ч</a:t>
          </a:r>
          <a:r>
            <a:rPr lang="ru-RU" sz="1100" b="1" dirty="0" smtClean="0"/>
            <a:t>. </a:t>
          </a:r>
          <a:r>
            <a:rPr lang="ru-RU" b="1" dirty="0"/>
            <a:t>в</a:t>
          </a:r>
          <a:r>
            <a:rPr lang="ru-RU" sz="1100" b="1" dirty="0" smtClean="0"/>
            <a:t> зависимости от среднего налета вертолета и ставки </a:t>
          </a:r>
          <a:r>
            <a:rPr lang="ru-RU" sz="1100" b="1" dirty="0" smtClean="0"/>
            <a:t>лизинга 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0.18667</cdr:x>
      <cdr:y>0.2389</cdr:y>
    </cdr:from>
    <cdr:to>
      <cdr:x>0.18667</cdr:x>
      <cdr:y>0.37326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619672" y="576064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0.25307</cdr:x>
      <cdr:y>0.41807</cdr:y>
    </cdr:from>
    <cdr:to>
      <cdr:x>0.25307</cdr:x>
      <cdr:y>0.52258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2195736" y="1008112"/>
          <a:ext cx="0" cy="252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0.31946</cdr:x>
      <cdr:y>0.53752</cdr:y>
    </cdr:from>
    <cdr:to>
      <cdr:x>0.31946</cdr:x>
      <cdr:y>0.6271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2771800" y="1296144"/>
          <a:ext cx="0" cy="216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0.38586</cdr:x>
      <cdr:y>0.59725</cdr:y>
    </cdr:from>
    <cdr:to>
      <cdr:x>0.38586</cdr:x>
      <cdr:y>0.67189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3347864" y="1440160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0.45225</cdr:x>
      <cdr:y>0.62711</cdr:y>
    </cdr:from>
    <cdr:to>
      <cdr:x>0.45225</cdr:x>
      <cdr:y>0.70175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3923928" y="1512168"/>
          <a:ext cx="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0.74595</cdr:x>
      <cdr:y>0.88639</cdr:y>
    </cdr:from>
    <cdr:to>
      <cdr:x>0.9095</cdr:x>
      <cdr:y>0.96972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0458" y="2736304"/>
          <a:ext cx="1280523" cy="257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налет, </a:t>
          </a:r>
          <a:r>
            <a:rPr lang="ru-RU" sz="1100" dirty="0" err="1"/>
            <a:t>л.ч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0.78174</cdr:x>
      <cdr:y>0.69637</cdr:y>
    </cdr:from>
    <cdr:to>
      <cdr:x>0.8051</cdr:x>
      <cdr:y>0.77872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6120680" y="2149694"/>
          <a:ext cx="182899" cy="254215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0.15635</cdr:x>
      <cdr:y>0.25659</cdr:y>
    </cdr:from>
    <cdr:to>
      <cdr:x>0.15635</cdr:x>
      <cdr:y>0.36154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224136" y="792088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0.22992</cdr:x>
      <cdr:y>0.37322</cdr:y>
    </cdr:from>
    <cdr:to>
      <cdr:x>0.22992</cdr:x>
      <cdr:y>0.47817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800200" y="1152128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0.3127</cdr:x>
      <cdr:y>0.44705</cdr:y>
    </cdr:from>
    <cdr:to>
      <cdr:x>0.3127</cdr:x>
      <cdr:y>0.55201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448272" y="1380048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0.38627</cdr:x>
      <cdr:y>0.53621</cdr:y>
    </cdr:from>
    <cdr:to>
      <cdr:x>0.38627</cdr:x>
      <cdr:y>0.61784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3024336" y="1655294"/>
          <a:ext cx="0" cy="252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0.45985</cdr:x>
      <cdr:y>0.59368</cdr:y>
    </cdr:from>
    <cdr:to>
      <cdr:x>0.45985</cdr:x>
      <cdr:y>0.67531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3600400" y="1832683"/>
          <a:ext cx="0" cy="252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2946400" cy="494187"/>
          </a:xfrm>
          <a:prstGeom prst="rect">
            <a:avLst/>
          </a:prstGeom>
        </p:spPr>
        <p:txBody>
          <a:bodyPr vert="horz" lIns="89765" tIns="44883" rIns="89765" bIns="448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6" y="13"/>
            <a:ext cx="2946400" cy="494187"/>
          </a:xfrm>
          <a:prstGeom prst="rect">
            <a:avLst/>
          </a:prstGeom>
        </p:spPr>
        <p:txBody>
          <a:bodyPr vert="horz" lIns="89765" tIns="44883" rIns="89765" bIns="448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9FCBD9-3E0A-47E5-8693-CDB83422A29A}" type="datetimeFigureOut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5" tIns="44883" rIns="89765" bIns="4488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690826"/>
            <a:ext cx="5438775" cy="4442939"/>
          </a:xfrm>
          <a:prstGeom prst="rect">
            <a:avLst/>
          </a:prstGeom>
        </p:spPr>
        <p:txBody>
          <a:bodyPr vert="horz" lIns="89765" tIns="44883" rIns="89765" bIns="4488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97"/>
            <a:ext cx="2946400" cy="494187"/>
          </a:xfrm>
          <a:prstGeom prst="rect">
            <a:avLst/>
          </a:prstGeom>
        </p:spPr>
        <p:txBody>
          <a:bodyPr vert="horz" lIns="89765" tIns="44883" rIns="89765" bIns="448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6" y="9378497"/>
            <a:ext cx="2946400" cy="494187"/>
          </a:xfrm>
          <a:prstGeom prst="rect">
            <a:avLst/>
          </a:prstGeom>
        </p:spPr>
        <p:txBody>
          <a:bodyPr vert="horz" lIns="89765" tIns="44883" rIns="89765" bIns="448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5EF771-A8E7-44BB-827F-7CBB8C0B2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48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157C-FD54-4011-8574-E4CDC5F297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4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26249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9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29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4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2188657"/>
            <a:ext cx="7620001" cy="35263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/>
            </a:lvl1pPr>
            <a:lvl2pPr>
              <a:buFont typeface="Arial" pitchFamily="34" charset="0"/>
              <a:buNone/>
              <a:defRPr sz="1600" i="0"/>
            </a:lvl2pPr>
            <a:lvl3pPr>
              <a:buFont typeface="Arial" pitchFamily="34" charset="0"/>
              <a:buNone/>
              <a:defRPr sz="1600" i="0"/>
            </a:lvl3pPr>
            <a:lvl4pPr>
              <a:buFont typeface="Arial" pitchFamily="34" charset="0"/>
              <a:buNone/>
              <a:defRPr sz="1600" i="0"/>
            </a:lvl4pPr>
            <a:lvl5pPr>
              <a:buFont typeface="Arial" pitchFamily="34" charset="0"/>
              <a:buNone/>
              <a:defRPr sz="1600" i="0"/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myriad pro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9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538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6" name="Объект 2"/>
          <p:cNvSpPr>
            <a:spLocks noGrp="1"/>
          </p:cNvSpPr>
          <p:nvPr>
            <p:ph idx="14" hasCustomPrompt="1"/>
          </p:nvPr>
        </p:nvSpPr>
        <p:spPr>
          <a:xfrm>
            <a:off x="3402613" y="1329958"/>
            <a:ext cx="4999967" cy="49613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 sz="1400" i="1"/>
            </a:lvl1pPr>
            <a:lvl2pPr>
              <a:buFont typeface="Arial" pitchFamily="34" charset="0"/>
              <a:buNone/>
              <a:defRPr sz="1600" i="1"/>
            </a:lvl2pPr>
            <a:lvl3pPr>
              <a:buFont typeface="Arial" pitchFamily="34" charset="0"/>
              <a:buNone/>
              <a:defRPr sz="1600" i="1"/>
            </a:lvl3pPr>
            <a:lvl4pPr>
              <a:buFont typeface="Arial" pitchFamily="34" charset="0"/>
              <a:buNone/>
              <a:defRPr sz="1600" i="1"/>
            </a:lvl4pPr>
            <a:lvl5pPr>
              <a:buFont typeface="Arial" pitchFamily="34" charset="0"/>
              <a:buNone/>
              <a:defRPr sz="1600" i="1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07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907754" y="2188657"/>
            <a:ext cx="2474246" cy="35263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 algn="l">
              <a:buNone/>
              <a:defRPr sz="1600"/>
            </a:lvl2pPr>
            <a:lvl3pPr algn="l">
              <a:buNone/>
              <a:defRPr sz="16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2188657"/>
            <a:ext cx="4999967" cy="35263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/>
            </a:lvl1pPr>
            <a:lvl2pPr>
              <a:buFont typeface="Arial" pitchFamily="34" charset="0"/>
              <a:buNone/>
              <a:defRPr sz="1600" i="0"/>
            </a:lvl2pPr>
            <a:lvl3pPr>
              <a:buFont typeface="Arial" pitchFamily="34" charset="0"/>
              <a:buNone/>
              <a:defRPr sz="1600" i="0"/>
            </a:lvl3pPr>
            <a:lvl4pPr>
              <a:buFont typeface="Arial" pitchFamily="34" charset="0"/>
              <a:buNone/>
              <a:defRPr sz="1600" i="0"/>
            </a:lvl4pPr>
            <a:lvl5pPr>
              <a:buFont typeface="Arial" pitchFamily="34" charset="0"/>
              <a:buNone/>
              <a:defRPr sz="1600" i="0"/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myriad pro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1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53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455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76328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899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Росси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6"/>
            <a:ext cx="7620000" cy="858699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2000" baseline="0">
                <a:solidFill>
                  <a:schemeClr val="tx1"/>
                </a:solidFill>
                <a:effectLst/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400" b="1" baseline="0"/>
            </a:lvl1pPr>
          </a:lstStyle>
          <a:p>
            <a:r>
              <a:rPr lang="ru-RU" dirty="0" smtClean="0"/>
              <a:t>ОБРАЗЕЦ ЗАГОЛОВКА (шрифт </a:t>
            </a:r>
            <a:r>
              <a:rPr lang="en-US" dirty="0" smtClean="0"/>
              <a:t>Segoe UI light </a:t>
            </a:r>
            <a:r>
              <a:rPr lang="ru-RU" dirty="0" smtClean="0"/>
              <a:t>размер 24)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8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2015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5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396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18848" y="3112320"/>
            <a:ext cx="7625152" cy="646331"/>
          </a:xfrm>
          <a:prstGeom prst="rect">
            <a:avLst/>
          </a:prstGeom>
          <a:solidFill>
            <a:srgbClr val="A60643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prstClr val="white"/>
                </a:solidFill>
              </a:rPr>
              <a:t>  Спасибо за внимание!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260648"/>
            <a:ext cx="18084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902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7200"/>
        </a:lnSpc>
        <a:spcBef>
          <a:spcPct val="0"/>
        </a:spcBef>
        <a:buNone/>
        <a:defRPr lang="ru-RU" sz="7200" b="0" kern="1200" dirty="0" smtClean="0">
          <a:solidFill>
            <a:schemeClr val="tx1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92075" indent="-92075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177800" indent="-84138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274638" indent="-8731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354013" indent="-8255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449263" indent="-9366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licopter.economy@gmail.com" TargetMode="External"/><Relationship Id="rId2" Type="http://schemas.openxmlformats.org/officeDocument/2006/relationships/hyperlink" Target="mailto:r.ahmadeev@rhc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8978" y="2276872"/>
            <a:ext cx="8640960" cy="22322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ru-RU" sz="3200" b="1" i="1" dirty="0"/>
              <a:t>Экономика авиационных работ </a:t>
            </a:r>
            <a:r>
              <a:rPr lang="ru-RU" sz="3200" b="1" i="1" dirty="0" smtClean="0"/>
              <a:t>– </a:t>
            </a:r>
          </a:p>
          <a:p>
            <a:pPr lvl="0">
              <a:spcBef>
                <a:spcPts val="0"/>
              </a:spcBef>
              <a:defRPr/>
            </a:pPr>
            <a:r>
              <a:rPr lang="ru-RU" sz="3200" b="1" i="1" dirty="0" smtClean="0"/>
              <a:t>состояние </a:t>
            </a:r>
            <a:r>
              <a:rPr lang="ru-RU" sz="3200" b="1" i="1" dirty="0"/>
              <a:t>и ключевые </a:t>
            </a:r>
            <a:r>
              <a:rPr lang="ru-RU" sz="3200" b="1" i="1" dirty="0" smtClean="0"/>
              <a:t>проблемы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616530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24 ноября 2017 года</a:t>
            </a:r>
          </a:p>
          <a:p>
            <a:pPr algn="ctr"/>
            <a:r>
              <a:rPr lang="ru-RU" sz="1600" b="1" dirty="0" smtClean="0"/>
              <a:t>Москва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175" y="4869160"/>
            <a:ext cx="4476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Ахмадеев Рамиль Назибович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Департамента 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«Вертолеты России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комитет АВИ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362" y="404664"/>
            <a:ext cx="6048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 Вертолетный форум</a:t>
            </a:r>
          </a:p>
          <a:p>
            <a:pPr algn="ctr"/>
            <a:r>
              <a:rPr lang="ru-RU" sz="1600" b="1" dirty="0" smtClean="0"/>
              <a:t>Ассоциации Вертолетной 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3526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1116" y="354052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по количеству вертолетов Ми-2 *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121" y="623731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сведения по </a:t>
            </a:r>
            <a:r>
              <a:rPr lang="ru-RU" sz="1000" dirty="0"/>
              <a:t> </a:t>
            </a:r>
            <a:r>
              <a:rPr lang="ru-RU" sz="1000" dirty="0" smtClean="0"/>
              <a:t>парку ВС, для которых есть сведения по форме отчетности №36 ГА по состоянию на 01.01.2017г. </a:t>
            </a:r>
            <a:r>
              <a:rPr lang="ru-RU" sz="1000" dirty="0" smtClean="0">
                <a:solidFill>
                  <a:prstClr val="black"/>
                </a:solidFill>
              </a:rPr>
              <a:t>по </a:t>
            </a:r>
            <a:r>
              <a:rPr lang="ru-RU" sz="1000" dirty="0">
                <a:solidFill>
                  <a:prstClr val="black"/>
                </a:solidFill>
              </a:rPr>
              <a:t>данным </a:t>
            </a:r>
            <a:r>
              <a:rPr lang="ru-RU" sz="1000" dirty="0" err="1">
                <a:solidFill>
                  <a:prstClr val="black"/>
                </a:solidFill>
              </a:rPr>
              <a:t>ГосНИИ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ГА  </a:t>
            </a:r>
            <a:endParaRPr lang="ru-RU" sz="1000" dirty="0"/>
          </a:p>
          <a:p>
            <a:pPr lvl="0"/>
            <a:endParaRPr lang="ru-RU" sz="1000" dirty="0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184128"/>
              </p:ext>
            </p:extLst>
          </p:nvPr>
        </p:nvGraphicFramePr>
        <p:xfrm>
          <a:off x="20758" y="3933056"/>
          <a:ext cx="8966380" cy="220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 title="Парк вертолетов Ми-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203483"/>
              </p:ext>
            </p:extLst>
          </p:nvPr>
        </p:nvGraphicFramePr>
        <p:xfrm>
          <a:off x="179512" y="669397"/>
          <a:ext cx="8784976" cy="31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1969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83502" y="387897"/>
            <a:ext cx="8866517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по количеству «ранних серий» вертолетов Ми-8 (Ми-8Т) *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61426"/>
              </p:ext>
            </p:extLst>
          </p:nvPr>
        </p:nvGraphicFramePr>
        <p:xfrm>
          <a:off x="61596" y="582653"/>
          <a:ext cx="8866517" cy="299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76349"/>
              </p:ext>
            </p:extLst>
          </p:nvPr>
        </p:nvGraphicFramePr>
        <p:xfrm>
          <a:off x="0" y="3645024"/>
          <a:ext cx="8847517" cy="249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8121" y="623731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сведения по </a:t>
            </a:r>
            <a:r>
              <a:rPr lang="ru-RU" sz="1000" dirty="0"/>
              <a:t> </a:t>
            </a:r>
            <a:r>
              <a:rPr lang="ru-RU" sz="1000" dirty="0" smtClean="0"/>
              <a:t>парку ВС, для которых есть сведения по форме отчетности №36 ГА по состоянию на 01.01.2017г. </a:t>
            </a:r>
            <a:r>
              <a:rPr lang="ru-RU" sz="1000" dirty="0" smtClean="0">
                <a:solidFill>
                  <a:prstClr val="black"/>
                </a:solidFill>
              </a:rPr>
              <a:t>по </a:t>
            </a:r>
            <a:r>
              <a:rPr lang="ru-RU" sz="1000" dirty="0">
                <a:solidFill>
                  <a:prstClr val="black"/>
                </a:solidFill>
              </a:rPr>
              <a:t>данным </a:t>
            </a:r>
            <a:r>
              <a:rPr lang="ru-RU" sz="1000" dirty="0" err="1">
                <a:solidFill>
                  <a:prstClr val="black"/>
                </a:solidFill>
              </a:rPr>
              <a:t>ГосНИИ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ГА  </a:t>
            </a:r>
            <a:endParaRPr lang="ru-RU" sz="1000" dirty="0"/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299503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69370" y="494675"/>
            <a:ext cx="8784976" cy="324036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по количеству «поздних серий» вертолетов Ми-8 (Ми-8МТВ-1 / Ми-8АМТ) *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865505"/>
              </p:ext>
            </p:extLst>
          </p:nvPr>
        </p:nvGraphicFramePr>
        <p:xfrm>
          <a:off x="0" y="683670"/>
          <a:ext cx="8954346" cy="303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125366"/>
              </p:ext>
            </p:extLst>
          </p:nvPr>
        </p:nvGraphicFramePr>
        <p:xfrm>
          <a:off x="-108520" y="3789040"/>
          <a:ext cx="9062866" cy="233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40" y="616530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сведения по </a:t>
            </a:r>
            <a:r>
              <a:rPr lang="ru-RU" sz="1000" dirty="0"/>
              <a:t> </a:t>
            </a:r>
            <a:r>
              <a:rPr lang="ru-RU" sz="1000" dirty="0" smtClean="0"/>
              <a:t>парку ВС, для которых есть сведения по форме отчетности №36 ГА по состоянию на 01.01.2017г. </a:t>
            </a:r>
            <a:r>
              <a:rPr lang="ru-RU" sz="1000" dirty="0" smtClean="0">
                <a:solidFill>
                  <a:prstClr val="black"/>
                </a:solidFill>
              </a:rPr>
              <a:t>по </a:t>
            </a:r>
            <a:r>
              <a:rPr lang="ru-RU" sz="1000" dirty="0">
                <a:solidFill>
                  <a:prstClr val="black"/>
                </a:solidFill>
              </a:rPr>
              <a:t>данным </a:t>
            </a:r>
            <a:r>
              <a:rPr lang="ru-RU" sz="1000" dirty="0" err="1">
                <a:solidFill>
                  <a:prstClr val="black"/>
                </a:solidFill>
              </a:rPr>
              <a:t>ГосНИИ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ГА  </a:t>
            </a:r>
            <a:endParaRPr lang="ru-RU" sz="1000" dirty="0"/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47557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69370" y="463051"/>
            <a:ext cx="8784976" cy="324036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по количеству вертолетов Ка-32 *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43056"/>
              </p:ext>
            </p:extLst>
          </p:nvPr>
        </p:nvGraphicFramePr>
        <p:xfrm>
          <a:off x="-10007" y="650156"/>
          <a:ext cx="9003095" cy="30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531067"/>
              </p:ext>
            </p:extLst>
          </p:nvPr>
        </p:nvGraphicFramePr>
        <p:xfrm>
          <a:off x="8450" y="3789040"/>
          <a:ext cx="89458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8121" y="623731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сведения по </a:t>
            </a:r>
            <a:r>
              <a:rPr lang="ru-RU" sz="1000" dirty="0"/>
              <a:t> </a:t>
            </a:r>
            <a:r>
              <a:rPr lang="ru-RU" sz="1000" dirty="0" smtClean="0"/>
              <a:t>парку ВС, для которых есть сведения по форме отчетности №36 ГА по состоянию на 01.01.2017г. </a:t>
            </a:r>
            <a:r>
              <a:rPr lang="ru-RU" sz="1000" dirty="0" smtClean="0">
                <a:solidFill>
                  <a:prstClr val="black"/>
                </a:solidFill>
              </a:rPr>
              <a:t>по </a:t>
            </a:r>
            <a:r>
              <a:rPr lang="ru-RU" sz="1000" dirty="0">
                <a:solidFill>
                  <a:prstClr val="black"/>
                </a:solidFill>
              </a:rPr>
              <a:t>данным </a:t>
            </a:r>
            <a:r>
              <a:rPr lang="ru-RU" sz="1000" dirty="0" err="1">
                <a:solidFill>
                  <a:prstClr val="black"/>
                </a:solidFill>
              </a:rPr>
              <a:t>ГосНИИ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ГА  </a:t>
            </a:r>
            <a:endParaRPr lang="ru-RU" sz="1000" dirty="0"/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925800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69370" y="375965"/>
            <a:ext cx="8784976" cy="324036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по количеству вертолетов Ми-26  *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847661"/>
              </p:ext>
            </p:extLst>
          </p:nvPr>
        </p:nvGraphicFramePr>
        <p:xfrm>
          <a:off x="0" y="625069"/>
          <a:ext cx="8954346" cy="29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377312"/>
              </p:ext>
            </p:extLst>
          </p:nvPr>
        </p:nvGraphicFramePr>
        <p:xfrm>
          <a:off x="10074" y="3645024"/>
          <a:ext cx="8944272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8121" y="623731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сведения по </a:t>
            </a:r>
            <a:r>
              <a:rPr lang="ru-RU" sz="1000" dirty="0"/>
              <a:t> </a:t>
            </a:r>
            <a:r>
              <a:rPr lang="ru-RU" sz="1000" dirty="0" smtClean="0"/>
              <a:t>парку ВС, для которых есть сведения по форме отчетности №36 ГА по состоянию на 01.01.2017г. </a:t>
            </a:r>
            <a:r>
              <a:rPr lang="ru-RU" sz="1000" dirty="0" smtClean="0">
                <a:solidFill>
                  <a:prstClr val="black"/>
                </a:solidFill>
              </a:rPr>
              <a:t>по </a:t>
            </a:r>
            <a:r>
              <a:rPr lang="ru-RU" sz="1000" dirty="0">
                <a:solidFill>
                  <a:prstClr val="black"/>
                </a:solidFill>
              </a:rPr>
              <a:t>данным </a:t>
            </a:r>
            <a:r>
              <a:rPr lang="ru-RU" sz="1000" dirty="0" err="1">
                <a:solidFill>
                  <a:prstClr val="black"/>
                </a:solidFill>
              </a:rPr>
              <a:t>ГосНИИ</a:t>
            </a: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ГА  </a:t>
            </a:r>
            <a:endParaRPr lang="ru-RU" sz="1000" dirty="0"/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17313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358653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Себестоимость эксплуатанта вертолетной техники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232" y="746660"/>
            <a:ext cx="50154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t">
              <a:buAutoNum type="arabicPeriod"/>
            </a:pPr>
            <a:r>
              <a:rPr lang="ru-RU" sz="1200" b="1" dirty="0" smtClean="0"/>
              <a:t>Прямые затраты:</a:t>
            </a:r>
          </a:p>
          <a:p>
            <a:pPr fontAlgn="t"/>
            <a:r>
              <a:rPr lang="ru-RU" sz="1200" dirty="0" smtClean="0"/>
              <a:t>1.1. </a:t>
            </a:r>
            <a:r>
              <a:rPr lang="ru-RU" sz="1200" b="1" dirty="0" smtClean="0"/>
              <a:t>затраты, связанные </a:t>
            </a:r>
            <a:r>
              <a:rPr lang="ru-RU" sz="1200" b="1" dirty="0"/>
              <a:t>с условиями конкретной </a:t>
            </a:r>
            <a:r>
              <a:rPr lang="ru-RU" sz="1200" b="1" dirty="0" smtClean="0"/>
              <a:t>авиакомпании, точки базирования, типа </a:t>
            </a:r>
            <a:r>
              <a:rPr lang="ru-RU" sz="1200" b="1" dirty="0" err="1" smtClean="0"/>
              <a:t>авиаработы</a:t>
            </a:r>
            <a:r>
              <a:rPr lang="ru-RU" sz="1200" b="1" dirty="0" smtClean="0"/>
              <a:t>: </a:t>
            </a:r>
            <a:endParaRPr lang="ru-RU" sz="1200" b="1" dirty="0"/>
          </a:p>
          <a:p>
            <a:pPr marL="360000" lvl="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расходы на аэропортовое обслуживание ВС, </a:t>
            </a:r>
            <a:r>
              <a:rPr lang="ru-RU" sz="1200" dirty="0" smtClean="0"/>
              <a:t>пассажиров</a:t>
            </a:r>
            <a:r>
              <a:rPr lang="ru-RU" sz="1200" dirty="0"/>
              <a:t>, почты и груза, </a:t>
            </a:r>
            <a:endParaRPr lang="ru-RU" sz="1200" dirty="0" smtClean="0"/>
          </a:p>
          <a:p>
            <a:pPr marL="360000" lvl="0" indent="-171450" fontAlgn="t">
              <a:buFont typeface="Arial" panose="020B0604020202020204" pitchFamily="34" charset="0"/>
              <a:buChar char="•"/>
            </a:pPr>
            <a:r>
              <a:rPr lang="ru-RU" sz="1200" dirty="0" smtClean="0"/>
              <a:t>расходы </a:t>
            </a:r>
            <a:r>
              <a:rPr lang="ru-RU" sz="1200" dirty="0"/>
              <a:t>на авиа ГСМ, </a:t>
            </a:r>
          </a:p>
          <a:p>
            <a:pPr marL="360000" lvl="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расходы на аэронавигационное </a:t>
            </a:r>
            <a:r>
              <a:rPr lang="ru-RU" sz="1200" dirty="0" smtClean="0"/>
              <a:t>обслуживание и</a:t>
            </a:r>
            <a:r>
              <a:rPr lang="ru-RU" sz="1200" dirty="0"/>
              <a:t> </a:t>
            </a:r>
            <a:r>
              <a:rPr lang="ru-RU" sz="1200" dirty="0" err="1" smtClean="0"/>
              <a:t>метеообеспечение</a:t>
            </a:r>
            <a:r>
              <a:rPr lang="ru-RU" sz="1200" dirty="0"/>
              <a:t>, </a:t>
            </a:r>
          </a:p>
          <a:p>
            <a:pPr marL="360000" lvl="0" indent="-171450" fontAlgn="t">
              <a:buFont typeface="Arial" panose="020B0604020202020204" pitchFamily="34" charset="0"/>
              <a:buChar char="•"/>
            </a:pPr>
            <a:r>
              <a:rPr lang="ru-RU" sz="1200" dirty="0" smtClean="0"/>
              <a:t>расходы </a:t>
            </a:r>
            <a:r>
              <a:rPr lang="ru-RU" sz="1200" dirty="0"/>
              <a:t>на страхование пассажиров, </a:t>
            </a:r>
          </a:p>
          <a:p>
            <a:pPr fontAlgn="t"/>
            <a:r>
              <a:rPr lang="ru-RU" sz="1200" dirty="0" smtClean="0"/>
              <a:t>1.2. </a:t>
            </a:r>
            <a:r>
              <a:rPr lang="ru-RU" sz="1200" b="1" dirty="0" smtClean="0"/>
              <a:t>затраты, </a:t>
            </a:r>
            <a:r>
              <a:rPr lang="ru-RU" sz="1200" b="1" dirty="0"/>
              <a:t>зависящие от налета часов по типам ВС</a:t>
            </a:r>
            <a:r>
              <a:rPr lang="ru-RU" sz="1200" dirty="0"/>
              <a:t>: </a:t>
            </a:r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амортизация ВС и двигателей,</a:t>
            </a:r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з</a:t>
            </a:r>
            <a:r>
              <a:rPr lang="ru-RU" sz="1200" dirty="0" smtClean="0"/>
              <a:t>атраты на лизинг ВС</a:t>
            </a:r>
            <a:r>
              <a:rPr lang="ru-RU" sz="1200" dirty="0"/>
              <a:t>, </a:t>
            </a:r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расходы на периодическое техническое обслуживание ВС,</a:t>
            </a:r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 smtClean="0"/>
              <a:t>расходы </a:t>
            </a:r>
            <a:r>
              <a:rPr lang="ru-RU" sz="1200" dirty="0"/>
              <a:t>на капитальный ремонт ВС и двигателей, </a:t>
            </a:r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расходы на заработную плату летного </a:t>
            </a:r>
            <a:r>
              <a:rPr lang="ru-RU" sz="1200" dirty="0" smtClean="0"/>
              <a:t>состава с отчислениями, </a:t>
            </a:r>
            <a:endParaRPr lang="ru-RU" sz="1200" dirty="0"/>
          </a:p>
          <a:p>
            <a:pPr marL="360000" indent="-171450" fontAlgn="t">
              <a:buFont typeface="Arial" panose="020B0604020202020204" pitchFamily="34" charset="0"/>
              <a:buChar char="•"/>
            </a:pPr>
            <a:r>
              <a:rPr lang="ru-RU" sz="1200" dirty="0"/>
              <a:t>расходы на страхование ВС и прочие виды страхования.</a:t>
            </a:r>
          </a:p>
          <a:p>
            <a:pPr fontAlgn="t"/>
            <a:r>
              <a:rPr lang="ru-RU" sz="1200" b="1" dirty="0" smtClean="0"/>
              <a:t>2. Постоянные затраты </a:t>
            </a:r>
            <a:r>
              <a:rPr lang="ru-RU" sz="1200" dirty="0" smtClean="0"/>
              <a:t>- Прочие </a:t>
            </a:r>
            <a:r>
              <a:rPr lang="ru-RU" sz="1200" dirty="0"/>
              <a:t>производственные и общехозяйственные </a:t>
            </a:r>
            <a:r>
              <a:rPr lang="ru-RU" sz="1200" dirty="0" smtClean="0"/>
              <a:t>расходы.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3483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Авиакомпании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удерживая рынок, вынуждены снижать цены ниже фактической 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себестоимости. Они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окупать переменную часть затрат хотя бы, уже не пытаясь окупить постоянную часть.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Накоплено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кардинальное отставание в росте цен на авиаперевозки относительно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инфляции.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04476"/>
              </p:ext>
            </p:extLst>
          </p:nvPr>
        </p:nvGraphicFramePr>
        <p:xfrm>
          <a:off x="5688428" y="1165142"/>
          <a:ext cx="3290969" cy="227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826"/>
                <a:gridCol w="2118454"/>
                <a:gridCol w="770689"/>
              </a:tblGrid>
              <a:tr h="3013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затрат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Аэропортовые услуги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Лизинг или амортизация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2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летного состава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КПК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80112" y="69593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Структура себестоимости при эксплуатации новых вертолетов (</a:t>
            </a:r>
            <a:r>
              <a:rPr lang="ru-RU" sz="1200" b="1" dirty="0" err="1" smtClean="0"/>
              <a:t>л.ч</a:t>
            </a:r>
            <a:r>
              <a:rPr lang="ru-RU" sz="1200" b="1" dirty="0" smtClean="0"/>
              <a:t>.) *</a:t>
            </a:r>
            <a:endParaRPr lang="ru-RU" sz="12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744276" y="2021137"/>
            <a:ext cx="697632" cy="4528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87886" y="3844339"/>
            <a:ext cx="46805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6117638"/>
            <a:ext cx="456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У</a:t>
            </a:r>
            <a:r>
              <a:rPr lang="ru-RU" sz="1400" b="1" dirty="0" smtClean="0">
                <a:solidFill>
                  <a:srgbClr val="FF0000"/>
                </a:solidFill>
              </a:rPr>
              <a:t>гроза финансовой устойчивости отрасли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4295371"/>
            <a:ext cx="355003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(статьи) роста себестоимости </a:t>
            </a:r>
            <a:r>
              <a:rPr lang="ru-RU" sz="1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авиаработ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вертолетах:</a:t>
            </a:r>
          </a:p>
          <a:p>
            <a:pPr marL="171450" lvl="0" indent="-171450">
              <a:buFontTx/>
              <a:buChar char="-"/>
            </a:pP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владение (аренду, лизинг) 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</a:p>
          <a:p>
            <a:pPr marL="171450" lvl="0" indent="-171450">
              <a:buFontTx/>
              <a:buChar char="-"/>
            </a:pP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аэропортовые расходы</a:t>
            </a:r>
          </a:p>
          <a:p>
            <a:pPr marL="171450" lvl="0" indent="-171450">
              <a:buFontTx/>
              <a:buChar char="-"/>
            </a:pP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ГСМ</a:t>
            </a:r>
          </a:p>
          <a:p>
            <a:pPr marL="171450" lvl="0" indent="-171450">
              <a:buFontTx/>
              <a:buChar char="-"/>
            </a:pP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на </a:t>
            </a:r>
            <a:r>
              <a:rPr lang="ru-RU" sz="13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endParaRPr lang="ru-RU" sz="13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должны быть сконцентрированы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государственного регулятора (меры господдержки) по торможению роста финансовой нагрузки 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эксплуатантов вертолетов.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644008" y="4588033"/>
            <a:ext cx="697632" cy="4528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26232" y="4314200"/>
            <a:ext cx="5015475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2417657" y="5540796"/>
            <a:ext cx="46805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792891" y="5841250"/>
            <a:ext cx="697632" cy="4528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41640" y="3501008"/>
            <a:ext cx="362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* </a:t>
            </a:r>
            <a:r>
              <a:rPr lang="ru-RU" sz="1000" i="1" dirty="0" smtClean="0"/>
              <a:t>Для примера смоделирована экономика условного эксплуатанта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837530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476672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использования мер государственной поддержки в 2016-2017гг.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9087" y="1798538"/>
            <a:ext cx="1360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ставки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842190" y="2092431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810" y="908720"/>
            <a:ext cx="3307062" cy="1308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Докапитализация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«ГТЛК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целей приобретения и передачи в лизинг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вертолетов типа Ми-8 и Ансат)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26.12.2016г. №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1486, 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28.10.2017г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1309.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 + 31 вертолет)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161" y="2451632"/>
            <a:ext cx="3307062" cy="1409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%%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кредитам, привлекаемым лизинговыми компаниями для приобретения вертолетов и их передачи в лизинг).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(по аналогии ПП №1073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прошел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согласования, ожидается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4113304"/>
            <a:ext cx="3273711" cy="234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инфраструктуру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первоначального склада запасных частей покупателей вертолетов, 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переподготовку авиационного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27.05.2017г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№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от 23.07.2015г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232" y="2909894"/>
            <a:ext cx="2188435" cy="1405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л.ч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ертолета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~ до 30%)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7876059">
            <a:off x="5967481" y="2692672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4113305"/>
            <a:ext cx="1656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приобретения первоначального склада запчастей, СНО и обучения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3742080" y="4972786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419872" y="798424"/>
            <a:ext cx="288032" cy="3206640"/>
          </a:xfrm>
          <a:prstGeom prst="rightBrac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963591">
            <a:off x="5989395" y="3866501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69346" y="761066"/>
            <a:ext cx="4608512" cy="720080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rgbClr val="FF0000"/>
                </a:solidFill>
              </a:rPr>
              <a:t>Действующие механизмы косвенной поддержки российских эксплуатантов вертолетов * 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37798" y="5006961"/>
            <a:ext cx="2906202" cy="1446374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* Распространяется на вертолеты изготовленные на тер-</a:t>
            </a:r>
            <a:r>
              <a:rPr lang="ru-RU" sz="1100" i="1" dirty="0" err="1" smtClean="0">
                <a:solidFill>
                  <a:schemeClr val="tx1"/>
                </a:solidFill>
              </a:rPr>
              <a:t>ии</a:t>
            </a:r>
            <a:r>
              <a:rPr lang="ru-RU" sz="1100" i="1" dirty="0" smtClean="0">
                <a:solidFill>
                  <a:schemeClr val="tx1"/>
                </a:solidFill>
              </a:rPr>
              <a:t> РФ не ранее 01.01.2016г. и взлетной массой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i="1" dirty="0" smtClean="0">
                <a:solidFill>
                  <a:schemeClr val="tx1"/>
                </a:solidFill>
              </a:rPr>
              <a:t>3,3-3,8 т. (сертификат типа – не ранее 01.10.2003г., </a:t>
            </a:r>
            <a:r>
              <a:rPr lang="ru-RU" sz="1100" i="1" dirty="0" err="1" smtClean="0">
                <a:solidFill>
                  <a:schemeClr val="tx1"/>
                </a:solidFill>
              </a:rPr>
              <a:t>пассажировместимость</a:t>
            </a:r>
            <a:r>
              <a:rPr lang="ru-RU" sz="1100" i="1" dirty="0" smtClean="0">
                <a:solidFill>
                  <a:schemeClr val="tx1"/>
                </a:solidFill>
              </a:rPr>
              <a:t> не более 9 ч)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i="1" dirty="0" smtClean="0">
                <a:solidFill>
                  <a:schemeClr val="tx1"/>
                </a:solidFill>
              </a:rPr>
              <a:t>12,0-13,5 т. (</a:t>
            </a:r>
            <a:r>
              <a:rPr lang="ru-RU" sz="1100" i="1" dirty="0" err="1" smtClean="0">
                <a:solidFill>
                  <a:schemeClr val="tx1"/>
                </a:solidFill>
              </a:rPr>
              <a:t>пассажировместимость</a:t>
            </a:r>
            <a:r>
              <a:rPr lang="ru-RU" sz="1100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>
                <a:solidFill>
                  <a:schemeClr val="tx1"/>
                </a:solidFill>
              </a:rPr>
              <a:t>не более </a:t>
            </a:r>
            <a:r>
              <a:rPr lang="ru-RU" sz="1100" i="1" dirty="0" smtClean="0">
                <a:solidFill>
                  <a:schemeClr val="tx1"/>
                </a:solidFill>
              </a:rPr>
              <a:t>30 ч.),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7876059">
            <a:off x="6014613" y="2692671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3963591">
            <a:off x="6036527" y="3866500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42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16124"/>
            <a:ext cx="8856984" cy="360040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Оценка влияния мер по поддержке льготного лизинга на уменьшение стоимости летного </a:t>
            </a:r>
            <a:r>
              <a:rPr lang="ru-RU" sz="1400" b="1" dirty="0" smtClean="0">
                <a:solidFill>
                  <a:srgbClr val="FF0000"/>
                </a:solidFill>
              </a:rPr>
              <a:t>часа *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58924"/>
              </p:ext>
            </p:extLst>
          </p:nvPr>
        </p:nvGraphicFramePr>
        <p:xfrm>
          <a:off x="395536" y="764704"/>
          <a:ext cx="777260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60195"/>
              </p:ext>
            </p:extLst>
          </p:nvPr>
        </p:nvGraphicFramePr>
        <p:xfrm>
          <a:off x="0" y="3789040"/>
          <a:ext cx="8676456" cy="241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294820"/>
              </p:ext>
            </p:extLst>
          </p:nvPr>
        </p:nvGraphicFramePr>
        <p:xfrm>
          <a:off x="395536" y="708077"/>
          <a:ext cx="7829550" cy="308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6876256" y="2540760"/>
            <a:ext cx="1591135" cy="8882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величина удельного</a:t>
            </a:r>
            <a:r>
              <a:rPr lang="ru-RU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снижения  стоимости </a:t>
            </a:r>
            <a:r>
              <a:rPr lang="ru-RU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i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л.ч</a:t>
            </a:r>
            <a:r>
              <a:rPr lang="ru-RU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 в зависимости от среднего налета и ставки лизинга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229186"/>
            <a:ext cx="7655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* </a:t>
            </a:r>
            <a:r>
              <a:rPr lang="ru-RU" sz="1000" i="1" dirty="0" smtClean="0"/>
              <a:t>Для примера сделан расчет  на базе условного эксплуатанта  и эксплуатации нового вертолета типа Ми-8МТВ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41627992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462300"/>
            <a:ext cx="8784976" cy="576064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принятие мер государственной поддержки эксплуатантов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05" y="5373215"/>
            <a:ext cx="876168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требований по регулярности перевозки.</a:t>
            </a:r>
          </a:p>
          <a:p>
            <a:pPr marL="342900" lvl="0" indent="-342900"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маршруты регулярных вертолетных перевозок (пассажирские маршруты,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турист.маршруты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т.д.).</a:t>
            </a:r>
          </a:p>
          <a:p>
            <a:pPr marL="342900" lvl="0" indent="-342900"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перечень авиакомпаний, которые будут осуществлять данные перевозки.</a:t>
            </a:r>
          </a:p>
          <a:p>
            <a:pPr marL="342900" lvl="0" indent="-342900"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сумму субсидий в виде выпадающих доходов авиакомпаний - фиксированное значение стоимости 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параметров перевозки в объеме величины амортизации стоимости вертолета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39552" y="1376166"/>
            <a:ext cx="2592288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69346" y="666038"/>
            <a:ext cx="4608512" cy="720080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rgbClr val="FF0000"/>
                </a:solidFill>
              </a:rPr>
              <a:t>предлагаемые механизмы прямой поддержки российских эксплуатантов вертолетов для введения с 2018 года  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504" y="3140968"/>
            <a:ext cx="3307062" cy="1806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затрат авиакомпаниям по уплате лизинговых платежей </a:t>
            </a:r>
          </a:p>
          <a:p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(аналог постановления Правительства РФ от 30.12.2011г. №1212 по ВС осуществляющим регулярные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внутрирегиональные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местные воздушные перевозки).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9783" y="986427"/>
            <a:ext cx="3307062" cy="2007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выпадающих доходов авиакомпаний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ими регулярных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внутрирегиональных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местных воздушных перевозок на вертолетах </a:t>
            </a:r>
          </a:p>
          <a:p>
            <a:pPr lvl="0"/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(аналог постановления Правительства РФ от 25.12.2013г. №1242 – по ВС на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внутрирегиональных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местных воздушных линиях).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3804662" y="1682285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3796212" y="3761486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8508" y="5013176"/>
            <a:ext cx="870698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7503" y="5037604"/>
            <a:ext cx="8667987" cy="360040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Для выполнения формальных оснований в рамках Правил субсидирования, необходимо: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35799" y="3382346"/>
            <a:ext cx="1360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по уплате лизингового платежа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27195" y="1303144"/>
            <a:ext cx="1360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 по уплате лизингового платежа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9" y="2626583"/>
            <a:ext cx="2520279" cy="658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1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л.ч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вертолета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4208" y="4164835"/>
            <a:ext cx="2520279" cy="658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1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пассажироместа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553051" y="3504550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876059">
            <a:off x="5589492" y="2359850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4560328">
            <a:off x="5550903" y="3099767"/>
            <a:ext cx="496807" cy="5651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54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3116" y="404664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влияния мер государственной поддержки на расширение объема авиационных работ на вертолетах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27957" y="1309998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7957" y="980728"/>
            <a:ext cx="3894947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 России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«Обеспечение своевременности оказания экстренной медицинской помощи гражданам, проживающим в труднодоступных районах Российской Федерации» (сокращенное название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санитарной авиации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95536" y="2417581"/>
            <a:ext cx="556414" cy="2726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6543" y="3627048"/>
            <a:ext cx="389494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(в 34-х субъектах РФ)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увеличить количество вылетов с 17 тыс. до 26 тыс. в год (прирост до 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тыс. </a:t>
            </a:r>
            <a:r>
              <a:rPr lang="ru-RU" sz="135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л.ч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58588" y="980728"/>
            <a:ext cx="3894947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Мипромторг</a:t>
            </a:r>
            <a:r>
              <a:rPr lang="ru-R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– Минтранс России</a:t>
            </a:r>
          </a:p>
          <a:p>
            <a:pPr algn="ctr"/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Докапитализация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ПАО «ГТЛК»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рамках соответствующих постановлений Правительства РФ в 2016-2017гг.)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субсидирования лизинга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235968" y="1412776"/>
            <a:ext cx="768953" cy="5040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25424" y="3523173"/>
            <a:ext cx="389494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ставки лизинга на новые вертолеты типа Ми-8 и Ансат. (29 + 31 вертолет)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8172400" y="2417581"/>
            <a:ext cx="556414" cy="2627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05206" y="2690208"/>
            <a:ext cx="4006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</a:p>
          <a:p>
            <a:pPr marL="285750" indent="-285750">
              <a:buFontTx/>
              <a:buChar char="-"/>
            </a:pP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Докапитализация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ГТЛК</a:t>
            </a:r>
          </a:p>
          <a:p>
            <a:pPr marL="285750" indent="-285750"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ставки по кредитам лизинговой компании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6543" y="2721835"/>
            <a:ext cx="4008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</a:p>
          <a:p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РФ закупки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авиационных услуг на новых вертолетах, оборудованных медицинскими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модулями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0232" y="4362605"/>
            <a:ext cx="229330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Эксплуатанты вертолетов, получившие новые вертолеты в лизинг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6232" y="4362605"/>
            <a:ext cx="219552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РФ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уполномоченной медицинской организации</a:t>
            </a: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2552855" y="4579878"/>
            <a:ext cx="4032448" cy="35754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4232" y="4342629"/>
            <a:ext cx="260274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авиационных услуг,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на новых вертолетах (Ми-8 и Ансат), с мед. модулями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8854" y="5334262"/>
            <a:ext cx="871699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0498" y="5358400"/>
            <a:ext cx="893950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эффекты:</a:t>
            </a:r>
          </a:p>
          <a:p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числа вылетов санитарной авиации и как следствие спасенные жизни людей</a:t>
            </a:r>
            <a:b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рабочих мест в авиакомпаниях и производителей вертолетной техники</a:t>
            </a:r>
          </a:p>
          <a:p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эффекты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/ обновление в авиакомпаниях парка современных российских вертолетов для нужд санитарной авиации. Строительство вертолетных площадок.</a:t>
            </a:r>
          </a:p>
        </p:txBody>
      </p:sp>
    </p:spTree>
    <p:extLst>
      <p:ext uri="{BB962C8B-B14F-4D97-AF65-F5344CB8AC3E}">
        <p14:creationId xmlns:p14="http://schemas.microsoft.com/office/powerpoint/2010/main" val="8786098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6101" y="384785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состояние парка гражданских вертолетов в России * </a:t>
            </a:r>
          </a:p>
          <a:p>
            <a:r>
              <a:rPr lang="ru-RU" sz="12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 по данным </a:t>
            </a:r>
            <a:r>
              <a:rPr lang="ru-RU" sz="1200" b="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Росавиации</a:t>
            </a:r>
            <a:r>
              <a:rPr lang="ru-RU" sz="1200" b="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октябрь 2017 г.) </a:t>
            </a:r>
            <a:endParaRPr lang="ru-RU" sz="1200" b="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05" y="908720"/>
            <a:ext cx="88223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Количество эксплуатантов вертолетов</a:t>
            </a:r>
            <a:r>
              <a:rPr lang="ru-RU" sz="1400" b="1" dirty="0" smtClean="0"/>
              <a:t>: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106 – с сертификатом эксплуатанта для выполнения авиационных работ</a:t>
            </a:r>
          </a:p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	из них 60 – с сертификатом эксплуатанта для выполнения коммерческих перевозок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  45 – с сертификатом эксплуатанта АОН</a:t>
            </a:r>
          </a:p>
          <a:p>
            <a:pPr marL="285750" lvl="0" indent="-285750" algn="just">
              <a:buFontTx/>
              <a:buChar char="-"/>
            </a:pPr>
            <a:endParaRPr lang="ru-RU" sz="1400" dirty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Парк вертолетов гражданской авиации </a:t>
            </a:r>
            <a:r>
              <a:rPr lang="ru-RU" sz="1400" dirty="0" smtClean="0"/>
              <a:t>в гос.</a:t>
            </a:r>
            <a:r>
              <a:rPr lang="en-US" sz="1400" dirty="0" smtClean="0"/>
              <a:t> </a:t>
            </a:r>
            <a:r>
              <a:rPr lang="ru-RU" sz="1400" dirty="0" smtClean="0"/>
              <a:t>реестре ВС на октябрь 2017г., всего 2 682** шт.,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.: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оссийского производителя     – 1 818 шт. (67,8 %)	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/>
              <a:t>и</a:t>
            </a:r>
            <a:r>
              <a:rPr lang="ru-RU" sz="1400" dirty="0" smtClean="0"/>
              <a:t>ностранного производителя   –    788 шт. (29,4 %) 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прочие («штучные»)                  -       76 шт. (2,8 %)</a:t>
            </a:r>
          </a:p>
          <a:p>
            <a:pPr lvl="0" algn="just"/>
            <a:endParaRPr lang="ru-RU" sz="1400" dirty="0"/>
          </a:p>
          <a:p>
            <a:pPr lvl="0" algn="just"/>
            <a:r>
              <a:rPr lang="ru-RU" sz="1400" b="1" dirty="0">
                <a:solidFill>
                  <a:srgbClr val="FF0000"/>
                </a:solidFill>
              </a:rPr>
              <a:t>45% парка </a:t>
            </a:r>
            <a:r>
              <a:rPr lang="ru-RU" sz="1400" dirty="0"/>
              <a:t>(1 190 шт.) – вертолеты типа </a:t>
            </a:r>
            <a:r>
              <a:rPr lang="ru-RU" sz="1400" b="1" dirty="0">
                <a:solidFill>
                  <a:srgbClr val="FF0000"/>
                </a:solidFill>
              </a:rPr>
              <a:t>Ми-8</a:t>
            </a:r>
            <a:r>
              <a:rPr lang="ru-RU" sz="1400" dirty="0"/>
              <a:t>, из них «ранних серий» - 881 шт. (32% парка)</a:t>
            </a:r>
          </a:p>
          <a:p>
            <a:pPr lvl="0" algn="just"/>
            <a:r>
              <a:rPr lang="ru-RU" sz="1400" dirty="0"/>
              <a:t>17% парка    (445 шт.) –  вертолеты </a:t>
            </a:r>
            <a:r>
              <a:rPr lang="ru-RU" sz="1400" b="1" dirty="0" smtClean="0">
                <a:solidFill>
                  <a:srgbClr val="FF0000"/>
                </a:solidFill>
              </a:rPr>
              <a:t>Ми-2</a:t>
            </a:r>
          </a:p>
          <a:p>
            <a:pPr lvl="0" algn="just"/>
            <a:r>
              <a:rPr lang="ru-RU" sz="1400" dirty="0" smtClean="0"/>
              <a:t>17% парка </a:t>
            </a:r>
            <a:r>
              <a:rPr lang="en-US" sz="1400" dirty="0" smtClean="0"/>
              <a:t>   </a:t>
            </a:r>
            <a:r>
              <a:rPr lang="ru-RU" sz="1400" dirty="0" smtClean="0"/>
              <a:t>(455 шт.) – вертолеты </a:t>
            </a:r>
            <a:r>
              <a:rPr lang="en-US" sz="1400" b="1" dirty="0" smtClean="0"/>
              <a:t>Robinson</a:t>
            </a:r>
            <a:endParaRPr lang="ru-RU" sz="1400" b="1" dirty="0" smtClean="0"/>
          </a:p>
          <a:p>
            <a:pPr lvl="0" algn="just"/>
            <a:endParaRPr lang="ru-RU" sz="14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1400" b="1" dirty="0" smtClean="0"/>
              <a:t>Для выполнения </a:t>
            </a:r>
            <a:r>
              <a:rPr lang="ru-RU" sz="1400" b="1" dirty="0" err="1" smtClean="0"/>
              <a:t>авиаработ</a:t>
            </a:r>
            <a:r>
              <a:rPr lang="ru-RU" sz="1400" b="1" dirty="0" smtClean="0"/>
              <a:t> </a:t>
            </a:r>
            <a:r>
              <a:rPr lang="ru-RU" sz="1400" dirty="0" smtClean="0"/>
              <a:t>используется:</a:t>
            </a:r>
            <a:r>
              <a:rPr lang="ru-RU" sz="1400" b="1" dirty="0" smtClean="0"/>
              <a:t> 1 012</a:t>
            </a:r>
            <a:r>
              <a:rPr lang="ru-RU" sz="1400" dirty="0"/>
              <a:t> </a:t>
            </a:r>
            <a:r>
              <a:rPr lang="ru-RU" sz="1400" dirty="0" smtClean="0"/>
              <a:t>вертолетов (на 106 эксплуатантов),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</a:t>
            </a:r>
          </a:p>
          <a:p>
            <a:pPr lvl="0" algn="just"/>
            <a:r>
              <a:rPr lang="ru-RU" sz="1400" dirty="0" smtClean="0"/>
              <a:t>	</a:t>
            </a:r>
            <a:r>
              <a:rPr lang="ru-RU" sz="1400" b="1" dirty="0" smtClean="0"/>
              <a:t>828 шт. (82%) – российского производства </a:t>
            </a:r>
            <a:r>
              <a:rPr lang="ru-RU" sz="1400" dirty="0" smtClean="0"/>
              <a:t>(730 шт. Ми-8, 49 шт. Ми-2)</a:t>
            </a:r>
          </a:p>
          <a:p>
            <a:pPr lvl="0" algn="just"/>
            <a:r>
              <a:rPr lang="ru-RU" sz="1400" dirty="0" smtClean="0"/>
              <a:t>	184 шт. (18%) – иностранного производства</a:t>
            </a:r>
            <a:r>
              <a:rPr lang="en-US" sz="1400" dirty="0" smtClean="0"/>
              <a:t> </a:t>
            </a:r>
            <a:r>
              <a:rPr lang="ru-RU" sz="1400" dirty="0" smtClean="0"/>
              <a:t>(89 шт. </a:t>
            </a:r>
            <a:r>
              <a:rPr lang="en-US" sz="1400" dirty="0" smtClean="0"/>
              <a:t>Rob.</a:t>
            </a:r>
            <a:r>
              <a:rPr lang="ru-RU" sz="1400" dirty="0" smtClean="0"/>
              <a:t>, 59 шт. </a:t>
            </a:r>
            <a:r>
              <a:rPr lang="en-US" sz="1400" dirty="0" smtClean="0"/>
              <a:t>EC (AS))</a:t>
            </a:r>
            <a:endParaRPr lang="ru-RU" sz="1400" dirty="0" smtClean="0"/>
          </a:p>
          <a:p>
            <a:pPr lvl="0" algn="just"/>
            <a:r>
              <a:rPr lang="ru-RU" sz="1400" i="1" dirty="0" smtClean="0"/>
              <a:t>Для выполнения коммерческих перевозок – </a:t>
            </a:r>
            <a:r>
              <a:rPr lang="ru-RU" sz="1400" b="1" i="1" dirty="0" smtClean="0"/>
              <a:t>858</a:t>
            </a:r>
            <a:r>
              <a:rPr lang="ru-RU" sz="1400" i="1" dirty="0" smtClean="0"/>
              <a:t> вертолетов (на 60 эксплуатантов)</a:t>
            </a:r>
            <a:endParaRPr lang="ru-RU" sz="1400" i="1" dirty="0"/>
          </a:p>
          <a:p>
            <a:pPr lvl="0" algn="just"/>
            <a:endParaRPr lang="ru-RU" sz="1400" dirty="0" smtClean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51% (520 шт.) ВС для </a:t>
            </a:r>
            <a:r>
              <a:rPr lang="ru-RU" sz="1400" b="1" dirty="0" err="1" smtClean="0">
                <a:solidFill>
                  <a:srgbClr val="FF0000"/>
                </a:solidFill>
              </a:rPr>
              <a:t>авиаработ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– </a:t>
            </a:r>
            <a:r>
              <a:rPr lang="ru-RU" sz="1400" dirty="0" smtClean="0"/>
              <a:t>в парке </a:t>
            </a:r>
            <a:r>
              <a:rPr lang="ru-RU" sz="1400" b="1" dirty="0" smtClean="0"/>
              <a:t>10 эксплуатантов, </a:t>
            </a:r>
            <a:r>
              <a:rPr lang="ru-RU" sz="1400" i="1" dirty="0" smtClean="0"/>
              <a:t>в </a:t>
            </a:r>
            <a:r>
              <a:rPr lang="ru-RU" sz="1400" i="1" dirty="0" err="1" smtClean="0"/>
              <a:t>т.ч</a:t>
            </a:r>
            <a:r>
              <a:rPr lang="ru-RU" sz="1400" i="1" dirty="0" smtClean="0"/>
              <a:t>. Группа Ютэйр – 20% (208 </a:t>
            </a:r>
            <a:r>
              <a:rPr lang="ru-RU" sz="1400" i="1" dirty="0" err="1" smtClean="0"/>
              <a:t>шт</a:t>
            </a:r>
            <a:r>
              <a:rPr lang="ru-RU" sz="1400" i="1" dirty="0" smtClean="0"/>
              <a:t>)</a:t>
            </a:r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Тенденции</a:t>
            </a:r>
            <a:r>
              <a:rPr lang="ru-RU" sz="1400" dirty="0" smtClean="0">
                <a:solidFill>
                  <a:srgbClr val="FF0000"/>
                </a:solidFill>
              </a:rPr>
              <a:t>: 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снижение доли вертолетов российского производства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«старение» парка вертолетов</a:t>
            </a:r>
          </a:p>
          <a:p>
            <a:pPr marL="285750" lvl="0" indent="-285750" algn="just">
              <a:buFontTx/>
              <a:buChar char="-"/>
            </a:pPr>
            <a:r>
              <a:rPr lang="ru-RU" sz="1400" dirty="0"/>
              <a:t>н</a:t>
            </a:r>
            <a:r>
              <a:rPr lang="ru-RU" sz="1400" dirty="0" smtClean="0"/>
              <a:t>изкий процент использования существующего парка вертолетов</a:t>
            </a:r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Причины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/ следствие: </a:t>
            </a:r>
            <a:r>
              <a:rPr lang="ru-RU" sz="1400" dirty="0" smtClean="0"/>
              <a:t>отсутствие заказов на авиационные работы на вертолетах, неразвитость транспортной инфраструктуры работ.</a:t>
            </a:r>
            <a:endParaRPr lang="en-US" sz="1400" dirty="0" smtClean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3143" y="2386876"/>
            <a:ext cx="357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</a:rPr>
              <a:t>** из них в летной годности 1535 вертолетов </a:t>
            </a:r>
          </a:p>
          <a:p>
            <a:r>
              <a:rPr lang="ru-RU" sz="1200" i="1" dirty="0" smtClean="0">
                <a:solidFill>
                  <a:srgbClr val="FF0000"/>
                </a:solidFill>
              </a:rPr>
              <a:t>(по данным </a:t>
            </a:r>
            <a:r>
              <a:rPr lang="ru-RU" sz="1200" i="1" dirty="0" err="1" smtClean="0">
                <a:solidFill>
                  <a:srgbClr val="FF0000"/>
                </a:solidFill>
              </a:rPr>
              <a:t>ГосНИИ</a:t>
            </a:r>
            <a:r>
              <a:rPr lang="ru-RU" sz="1200" i="1" dirty="0" smtClean="0">
                <a:solidFill>
                  <a:srgbClr val="FF0000"/>
                </a:solidFill>
              </a:rPr>
              <a:t> ГА) </a:t>
            </a:r>
            <a:endParaRPr lang="ru-RU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26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39552" y="476672"/>
            <a:ext cx="8234130" cy="288032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использования мер государственной поддержки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9948" y="5261286"/>
            <a:ext cx="8543733" cy="687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запуск программы обновления парка вертолетов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принципам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трейд-ин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примеру обновления парка судов)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9949" y="3356992"/>
            <a:ext cx="8543733" cy="1694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транспортных задач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вертолетов в рамках государственных программ: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Санитарной авиации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Арктики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туризма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региональной авиации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Дальнего Востока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9949" y="908720"/>
            <a:ext cx="85437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мер налогового стимулирования вертолетных работ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«Обнуление»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НДС для отдельных работ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сан.авиация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туризм, пассажирские перевозки)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по транспортному налогу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налогу 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«Налоговые каникулы» на 3-5 лет для эксплуатантов по стратегически важным и социальным направлениям авиационных работ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«Обнуление»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НДС для производителей вертолетной техники для нужд санитарной авиации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на аэропортовые услуги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4865" y="2545979"/>
            <a:ext cx="8543733" cy="687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егулирование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ГСМ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аэропортов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668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 txBox="1">
            <a:spLocks/>
          </p:cNvSpPr>
          <p:nvPr/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+mj-lt"/>
              </a:rPr>
              <a:t>© 2017 АО «Вертолеты России», все права защищены</a:t>
            </a:r>
            <a:endParaRPr lang="ru-RU" sz="1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65" y="4986696"/>
            <a:ext cx="8239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Ахмадеев Рамиль Назибович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 анализа, стратегических сделок и рынков капитала АО «Вертолеты России»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Экономического комитета Ассоциации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Вертолетной Индустрии</a:t>
            </a: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916 621 97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об. +7 987 297 95 78</a:t>
            </a:r>
          </a:p>
          <a:p>
            <a:pPr lvl="0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r.ahmadeev@rhc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.aero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helicopter.economy@gmail.com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166" y="908720"/>
            <a:ext cx="698477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/>
              <a:t> </a:t>
            </a:r>
            <a:r>
              <a:rPr lang="ru-RU" sz="1700" i="1" dirty="0" smtClean="0"/>
              <a:t>      Благодарим </a:t>
            </a:r>
            <a:r>
              <a:rPr lang="ru-RU" sz="1700" i="1" dirty="0" err="1" smtClean="0"/>
              <a:t>ГосНИИ</a:t>
            </a:r>
            <a:r>
              <a:rPr lang="ru-RU" sz="1700" i="1" dirty="0" smtClean="0"/>
              <a:t> ГА за большую и оперативную помощь по подготовке данных по структуре парка вертолетов гражданской авиации и наработке вертолетов.</a:t>
            </a:r>
          </a:p>
          <a:p>
            <a:endParaRPr lang="ru-RU" sz="1700" i="1" dirty="0" smtClean="0"/>
          </a:p>
          <a:p>
            <a:r>
              <a:rPr lang="ru-RU" sz="1700" i="1" dirty="0"/>
              <a:t> </a:t>
            </a:r>
            <a:r>
              <a:rPr lang="ru-RU" sz="1700" i="1" dirty="0" smtClean="0"/>
              <a:t>      При подготовке доклада также использованы сведения по реестру гражданских судов и прочая информация с сайта </a:t>
            </a:r>
            <a:r>
              <a:rPr lang="ru-RU" sz="1700" i="1" dirty="0" err="1" smtClean="0"/>
              <a:t>Росавиации</a:t>
            </a:r>
            <a:r>
              <a:rPr lang="ru-RU" sz="1700" i="1" dirty="0" smtClean="0"/>
              <a:t>.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4954812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0316" y="452601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рынка вертолетных работ в России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810" y="865378"/>
            <a:ext cx="3451078" cy="30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эксплуатантов: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«старый» парк вертолетов в распоряжении эксплуатантов.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положение с ликвидностью – отсутствие свободных средств для покупки новых вертолетов; сложности в получении кредита и оформлении в лизинг.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гос.поддержки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операторов вертолетных работ (эксплуатантов вертолетов)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требования к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эксплуатантам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вертолетов, вызывающие ограничения по возможности осуществления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авиаработ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865378"/>
            <a:ext cx="4032448" cy="30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рынка вертолетных работ: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работ предъявляют повышенные требования к характеристикам вертолетов, и прежде всего к возрасту (не старше 25 лет)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держится на «старом» парке ВС (средний возраст более 25 лет).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инфраструктуры для вертолетной техники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верт.площадки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Излишние требования к вертолетным работам в нормативной документации. Правовые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колизии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 настоящего времени новых гражданских вертолетов российского производства – как следствие, ввоз легких вертолетов иностранного производства (преимущественно Б/У).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вертолетов уменьшается.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563888" y="2003375"/>
            <a:ext cx="1368152" cy="36003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6279" y="4488867"/>
            <a:ext cx="8784976" cy="338554"/>
          </a:xfrm>
          <a:prstGeom prst="rect">
            <a:avLst/>
          </a:prstGeom>
          <a:ln w="158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безопасность России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316" y="3993733"/>
            <a:ext cx="87849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ограничивающие развитие рынка авиационных работ с использованием вертолетов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04668" y="4285171"/>
            <a:ext cx="213371" cy="1691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378719" y="4285171"/>
            <a:ext cx="213371" cy="1691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04048" y="4297247"/>
            <a:ext cx="213371" cy="1546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48263" y="4297247"/>
            <a:ext cx="213371" cy="1546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4371724" y="-451395"/>
            <a:ext cx="400549" cy="8854314"/>
          </a:xfrm>
          <a:prstGeom prst="leftBrac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925" y="4827421"/>
            <a:ext cx="87972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гос. регулирования направленное на: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оддержку эксплуатантов вертолетной техники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использования вертолетов в отраслях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рынка авиационных работ (туризм: Крым, Алтай, Краснодарский край, Камчатка, Курилы, Сахалин, Приморье т .д.; пассажирские перевозки; санитарная авиация; охрана правопорядка,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авиалесохрана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Арктика и т.д.)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нятие ограничений и правовых коллизий в нормативных актах РФ для применения вертолетов</a:t>
            </a:r>
          </a:p>
        </p:txBody>
      </p:sp>
    </p:spTree>
    <p:extLst>
      <p:ext uri="{BB962C8B-B14F-4D97-AF65-F5344CB8AC3E}">
        <p14:creationId xmlns:p14="http://schemas.microsoft.com/office/powerpoint/2010/main" val="41960845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00434"/>
              </p:ext>
            </p:extLst>
          </p:nvPr>
        </p:nvGraphicFramePr>
        <p:xfrm>
          <a:off x="160784" y="404664"/>
          <a:ext cx="8731696" cy="567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948"/>
                <a:gridCol w="2194478"/>
                <a:gridCol w="651330"/>
                <a:gridCol w="581187"/>
                <a:gridCol w="551124"/>
                <a:gridCol w="501019"/>
                <a:gridCol w="571164"/>
                <a:gridCol w="719939"/>
                <a:gridCol w="985837"/>
                <a:gridCol w="1126670"/>
              </a:tblGrid>
              <a:tr h="4128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Компании, имеющие </a:t>
                      </a:r>
                      <a:r>
                        <a:rPr lang="ru-RU" sz="1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</a:t>
                      </a:r>
                      <a:r>
                        <a:rPr lang="ru-RU" sz="1400" b="1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</a:t>
                      </a:r>
                      <a:r>
                        <a:rPr lang="ru-RU" sz="1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ксплуатанта</a:t>
                      </a:r>
                      <a:r>
                        <a:rPr lang="ru-RU" sz="1400" b="1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</a:t>
                      </a:r>
                      <a:r>
                        <a:rPr lang="ru-RU" sz="1400" b="1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 авиационных работ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2017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году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парком вертолетов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списочное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вертолетов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них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Ми-8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кол-во, шт.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%%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Ми-2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типа Ми-8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"ранние серии"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поздние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серии"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1. "первая десятка"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эксплуатантов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парком более 20 вертолетов, используемых для выполнения авиационных работ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Ютэйр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(ЮТэйр-Вертолётные услуги, Восток. Турухан, Ютэйр) *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Газпром авиа ООО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 АК ООО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БАРКОЛ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 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Конверс Авиа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АэроГео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Ельцовка АП ЗАО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ПАНХ НПК ОАО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КрасАвиа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Нижневартовскавиа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экспл.*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r>
                        <a:rPr lang="ru-RU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Группа 1: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04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2.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Эксплуатанты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парком 11-20 вертолетов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используемых для выполнения авиационных работ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экспл.</a:t>
                      </a: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Группа 2: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248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 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801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3.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Эксплуатанты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парком 6-10 вертолетов,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используемых для выполнения авиационных работ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экспл.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Группа</a:t>
                      </a:r>
                      <a:r>
                        <a:rPr lang="ru-RU" sz="10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84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4.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Эксплуатанты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парком 1-5 вертолетов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используемых для выполнения авиационных работ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экспл.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Группа 4: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экспл.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   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  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39" y="6215190"/>
            <a:ext cx="640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по данным </a:t>
            </a:r>
            <a:r>
              <a:rPr lang="ru-RU" sz="1200" i="1" dirty="0" err="1" smtClean="0"/>
              <a:t>Росавиации</a:t>
            </a:r>
            <a:r>
              <a:rPr lang="ru-RU" sz="1200" i="1" dirty="0" smtClean="0"/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9464854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02387" y="449164"/>
            <a:ext cx="878497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парка вертолетов по гос. реестру гражданских ВС в 2016-2017 гг. *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57098"/>
              </p:ext>
            </p:extLst>
          </p:nvPr>
        </p:nvGraphicFramePr>
        <p:xfrm>
          <a:off x="4803325" y="814132"/>
          <a:ext cx="4089154" cy="5063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513"/>
                <a:gridCol w="1128042"/>
                <a:gridCol w="987037"/>
                <a:gridCol w="775530"/>
                <a:gridCol w="846032"/>
              </a:tblGrid>
              <a:tr h="2821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Модификации вертолетов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24.03.2016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24.10.2017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89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Кол-во, шт.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Кол-во, шт.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2 682 **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Рос.изг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"ранние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"поздние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Ка-26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Ка-32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Ка-226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Ансат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Иностр.изг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вертолеты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       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3169" y="6208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08933"/>
              </p:ext>
            </p:extLst>
          </p:nvPr>
        </p:nvGraphicFramePr>
        <p:xfrm>
          <a:off x="194814" y="1124744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619328"/>
              </p:ext>
            </p:extLst>
          </p:nvPr>
        </p:nvGraphicFramePr>
        <p:xfrm>
          <a:off x="173110" y="3443125"/>
          <a:ext cx="4494189" cy="319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001" y="635884"/>
            <a:ext cx="50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по сведениям из </a:t>
            </a:r>
            <a:r>
              <a:rPr lang="ru-RU" sz="1200" i="1" dirty="0" err="1" smtClean="0"/>
              <a:t>гос.реестра</a:t>
            </a:r>
            <a:r>
              <a:rPr lang="ru-RU" sz="1200" i="1" dirty="0" smtClean="0"/>
              <a:t> гражданских ВС на октябрь 2017г.(сайт </a:t>
            </a:r>
            <a:r>
              <a:rPr lang="ru-RU" sz="1200" i="1" dirty="0" err="1" smtClean="0"/>
              <a:t>Росавиации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931848"/>
            <a:ext cx="357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** из них в летной годности 1535 вертолетов </a:t>
            </a:r>
          </a:p>
          <a:p>
            <a:r>
              <a:rPr lang="ru-RU" sz="1200" i="1" dirty="0" smtClean="0"/>
              <a:t>(по данным </a:t>
            </a:r>
            <a:r>
              <a:rPr lang="ru-RU" sz="1200" i="1" dirty="0" err="1" smtClean="0"/>
              <a:t>ГосНИИ</a:t>
            </a:r>
            <a:r>
              <a:rPr lang="ru-RU" sz="1200" i="1" dirty="0" smtClean="0"/>
              <a:t> ГА)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875484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70227"/>
              </p:ext>
            </p:extLst>
          </p:nvPr>
        </p:nvGraphicFramePr>
        <p:xfrm>
          <a:off x="323528" y="476672"/>
          <a:ext cx="8568953" cy="560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578"/>
                <a:gridCol w="1194034"/>
                <a:gridCol w="402364"/>
                <a:gridCol w="791671"/>
                <a:gridCol w="1194034"/>
                <a:gridCol w="358244"/>
                <a:gridCol w="906028"/>
              </a:tblGrid>
              <a:tr h="45849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по парку вертолетов в Российской Федерации, используемых эксплуатантами 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группам выполняемых работ*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Модификации вертолетов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Парк** вертолетов для осуществления </a:t>
                      </a:r>
                      <a:endParaRPr lang="ru-RU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авиационных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Парк** вертолетов для выполнения</a:t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коммерческих воздушных перевозок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эксплуатируется вертолетов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Ми-2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49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22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Ка-26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Ансат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типа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730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707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"ранние серии" Ми-8***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7838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504  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476 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типа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Ка-32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типа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20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Robinson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 / 44 / 66)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89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42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Eurocopter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(EC120/130/135/155//AS350/355)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59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38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AgustaWestland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(AW 109 / 139)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(206 / 407 / 429)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14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MBB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Kawasaki (BK-117C-2)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4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McDonnell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Douglas (MD 900)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8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6379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приведены сведения по данным </a:t>
                      </a:r>
                      <a:r>
                        <a:rPr lang="ru-RU" sz="120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Росавиации</a:t>
                      </a: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 </a:t>
                      </a:r>
                      <a:r>
                        <a:rPr lang="ru-RU" sz="1200" i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состоянию на октябрь 2017 года</a:t>
                      </a: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вертолеты используемые при выполнении </a:t>
                      </a:r>
                      <a:r>
                        <a:rPr lang="ru-RU" sz="12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авиаработ</a:t>
                      </a:r>
                      <a:r>
                        <a:rPr lang="ru-RU" sz="12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также используются </a:t>
                      </a: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выполнении </a:t>
                      </a:r>
                      <a:r>
                        <a:rPr lang="ru-RU" sz="12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</a:t>
                      </a:r>
                      <a:r>
                        <a:rPr lang="ru-RU" sz="12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перевозок</a:t>
                      </a: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 "ранние серии" Ми-8 - модификации Ми-8, Ми-8Т, Ми-8П, Ми-8ПС, Ми-8ТП.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03" marR="2903" marT="290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9896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7" y="445895"/>
            <a:ext cx="8863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Фактические поставки вертолетов в парк российских эксплуатантов *</a:t>
            </a:r>
            <a:endParaRPr lang="ru-RU" sz="16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6656" t="18846" r="14519" b="9567"/>
          <a:stretch/>
        </p:blipFill>
        <p:spPr bwMode="auto">
          <a:xfrm>
            <a:off x="784247" y="798715"/>
            <a:ext cx="7604177" cy="3422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5958" t="14177" r="23808" b="66780"/>
          <a:stretch/>
        </p:blipFill>
        <p:spPr bwMode="auto">
          <a:xfrm>
            <a:off x="755576" y="4521850"/>
            <a:ext cx="7733527" cy="1615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5776" y="422108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Структура поставок вертолетов *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4814" y="6152462"/>
            <a:ext cx="869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по данным </a:t>
            </a:r>
            <a:r>
              <a:rPr lang="ru-RU" sz="1200" i="1" dirty="0" err="1" smtClean="0"/>
              <a:t>ГосНИИ</a:t>
            </a:r>
            <a:r>
              <a:rPr lang="ru-RU" sz="1200" i="1" dirty="0" smtClean="0"/>
              <a:t> ГА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4657272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3463615"/>
            <a:ext cx="903649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наработки парка вертолетов типа Ми и Ка в 2016 году *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169" y="6208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31563"/>
              </p:ext>
            </p:extLst>
          </p:nvPr>
        </p:nvGraphicFramePr>
        <p:xfrm>
          <a:off x="20960" y="791134"/>
          <a:ext cx="8892278" cy="25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16335"/>
              </p:ext>
            </p:extLst>
          </p:nvPr>
        </p:nvGraphicFramePr>
        <p:xfrm>
          <a:off x="107504" y="3830477"/>
          <a:ext cx="8856982" cy="205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38"/>
                <a:gridCol w="1763596"/>
                <a:gridCol w="624761"/>
                <a:gridCol w="792088"/>
                <a:gridCol w="720080"/>
                <a:gridCol w="709423"/>
                <a:gridCol w="575870"/>
                <a:gridCol w="557874"/>
                <a:gridCol w="707836"/>
                <a:gridCol w="710840"/>
                <a:gridCol w="707836"/>
                <a:gridCol w="710840"/>
              </a:tblGrid>
              <a:tr h="2096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Модификации вертолетов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наработкой более 500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л.ч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наработка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наработка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возраст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 возраст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наработка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наработка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возраст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11 614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Ми-8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"ранние серии" (Ми-8Т и пр.)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"поздние серии" (МТВ/АМТ)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Ка-32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Ми-26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" marR="3252" marT="3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4"/>
          <p:cNvSpPr txBox="1">
            <a:spLocks/>
          </p:cNvSpPr>
          <p:nvPr/>
        </p:nvSpPr>
        <p:spPr>
          <a:xfrm>
            <a:off x="107504" y="484682"/>
            <a:ext cx="9036496" cy="340295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b="1" kern="1200" baseline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и структура наработки парка вертолетов типа Ми и Ка за 1994-2016 гг.*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814" y="6152462"/>
            <a:ext cx="221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по данным </a:t>
            </a:r>
            <a:r>
              <a:rPr lang="ru-RU" sz="1200" i="1" dirty="0" err="1" smtClean="0"/>
              <a:t>ГосНИИ</a:t>
            </a:r>
            <a:r>
              <a:rPr lang="ru-RU" sz="1200" i="1" dirty="0" smtClean="0"/>
              <a:t> ГА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338276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757C4D5-EAE6-4A23-B5E6-961ECDCC6DD8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© 2017 АО Вертолеты России,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8544" t="36596" r="25450" b="14358"/>
          <a:stretch/>
        </p:blipFill>
        <p:spPr bwMode="auto">
          <a:xfrm>
            <a:off x="4801667" y="3639310"/>
            <a:ext cx="4248472" cy="2435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23785" t="21345" r="21034" b="16121"/>
          <a:stretch/>
        </p:blipFill>
        <p:spPr bwMode="auto">
          <a:xfrm>
            <a:off x="101944" y="3675314"/>
            <a:ext cx="4320988" cy="236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45555" y="3247071"/>
            <a:ext cx="41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Объемы коммерческого применения российского парка вертолетов ПАНХ (1994-2016гг) *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823" y="334627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Объемы транспортных работ (1994-2016гг) *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944" y="6165257"/>
            <a:ext cx="221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по данным </a:t>
            </a:r>
            <a:r>
              <a:rPr lang="ru-RU" sz="1200" i="1" dirty="0" err="1" smtClean="0"/>
              <a:t>ГосНИИ</a:t>
            </a:r>
            <a:r>
              <a:rPr lang="ru-RU" sz="1200" i="1" dirty="0" smtClean="0"/>
              <a:t> ГА </a:t>
            </a:r>
            <a:endParaRPr lang="ru-RU" sz="1200" i="1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17970" r="6821" b="43561"/>
          <a:stretch/>
        </p:blipFill>
        <p:spPr bwMode="auto">
          <a:xfrm>
            <a:off x="101944" y="404664"/>
            <a:ext cx="4398048" cy="284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26341" r="9406" b="37512"/>
          <a:stretch/>
        </p:blipFill>
        <p:spPr bwMode="auto">
          <a:xfrm>
            <a:off x="4809383" y="863895"/>
            <a:ext cx="4036182" cy="21949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858900" y="404664"/>
            <a:ext cx="418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Объемы коммерческого применения российского парка вертолетов (1982-2006гг)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1667" y="5980239"/>
            <a:ext cx="419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Объем работ снизился в 3-4 раза по сравнению с 80-90 гг. прошлого века.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827474" y="3058832"/>
            <a:ext cx="336814" cy="188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089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Динамика валютных поступлений на 19.06.2015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2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30333</TotalTime>
  <Words>3042</Words>
  <Application>Microsoft Office PowerPoint</Application>
  <PresentationFormat>Экран (4:3)</PresentationFormat>
  <Paragraphs>871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1_Динамика валютных поступлений на 19.06.2015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amalcev</dc:creator>
  <cp:lastModifiedBy>Akhmad</cp:lastModifiedBy>
  <cp:revision>2583</cp:revision>
  <cp:lastPrinted>2016-07-06T14:34:29Z</cp:lastPrinted>
  <dcterms:created xsi:type="dcterms:W3CDTF">2010-02-27T06:58:37Z</dcterms:created>
  <dcterms:modified xsi:type="dcterms:W3CDTF">2017-11-27T07:26:15Z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7d35802f-3821-49f8-8f5d-d01e60aef9a1</vt:lpwstr>
  </property>
  <property fmtid="{D5CDD505-2E9C-101B-9397-08002B2CF9AE}" pid="3" name="ContentTypeId">
    <vt:lpwstr>0x01010007ED43E953F7E043BAF87EBE98D1A90D</vt:lpwstr>
  </property>
  <property fmtid="{D5CDD505-2E9C-101B-9397-08002B2CF9AE}" pid="4" name="_dlc_DocId">
    <vt:lpwstr>5CX7QQ32WA37-110-3</vt:lpwstr>
  </property>
  <property fmtid="{D5CDD505-2E9C-101B-9397-08002B2CF9AE}" pid="5" name="_dlc_DocIdUrl">
    <vt:lpwstr>http://mvz-rd-com/finance/bdg/warehouse/_layouts/DocIdRedir.aspx?ID=5CX7QQ32WA37-110-3, 5CX7QQ32WA37-110-3</vt:lpwstr>
  </property>
</Properties>
</file>